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drawings/drawing5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drawings/drawing7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drawings/drawing9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11.xml" ContentType="application/vnd.openxmlformats-officedocument.drawingml.chart+xml"/>
  <Override PartName="/ppt/theme/themeOverride8.xml" ContentType="application/vnd.openxmlformats-officedocument.themeOverride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drawings/drawing11.xml" ContentType="application/vnd.openxmlformats-officedocument.drawingml.chartshapes+xml"/>
  <Override PartName="/ppt/notesSlides/notesSlide36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7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drawings/drawing12.xml" ContentType="application/vnd.openxmlformats-officedocument.drawingml.chartshapes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drawings/drawing13.xml" ContentType="application/vnd.openxmlformats-officedocument.drawingml.chartshape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sldIdLst>
    <p:sldId id="256" r:id="rId2"/>
    <p:sldId id="295" r:id="rId3"/>
    <p:sldId id="263" r:id="rId4"/>
    <p:sldId id="299" r:id="rId5"/>
    <p:sldId id="264" r:id="rId6"/>
    <p:sldId id="265" r:id="rId7"/>
    <p:sldId id="293" r:id="rId8"/>
    <p:sldId id="313" r:id="rId9"/>
    <p:sldId id="297" r:id="rId10"/>
    <p:sldId id="301" r:id="rId11"/>
    <p:sldId id="314" r:id="rId12"/>
    <p:sldId id="292" r:id="rId13"/>
    <p:sldId id="315" r:id="rId14"/>
    <p:sldId id="296" r:id="rId15"/>
    <p:sldId id="317" r:id="rId16"/>
    <p:sldId id="289" r:id="rId17"/>
    <p:sldId id="318" r:id="rId18"/>
    <p:sldId id="267" r:id="rId19"/>
    <p:sldId id="298" r:id="rId20"/>
    <p:sldId id="266" r:id="rId21"/>
    <p:sldId id="273" r:id="rId22"/>
    <p:sldId id="272" r:id="rId23"/>
    <p:sldId id="311" r:id="rId24"/>
    <p:sldId id="300" r:id="rId25"/>
    <p:sldId id="275" r:id="rId26"/>
    <p:sldId id="278" r:id="rId27"/>
    <p:sldId id="319" r:id="rId28"/>
    <p:sldId id="284" r:id="rId29"/>
    <p:sldId id="279" r:id="rId30"/>
    <p:sldId id="305" r:id="rId31"/>
    <p:sldId id="302" r:id="rId32"/>
    <p:sldId id="283" r:id="rId33"/>
    <p:sldId id="307" r:id="rId34"/>
    <p:sldId id="308" r:id="rId35"/>
    <p:sldId id="281" r:id="rId36"/>
    <p:sldId id="309" r:id="rId37"/>
    <p:sldId id="280" r:id="rId38"/>
    <p:sldId id="303" r:id="rId39"/>
  </p:sldIdLst>
  <p:sldSz cx="12192000" cy="6858000"/>
  <p:notesSz cx="7010400" cy="92964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yriad Pro" panose="020B0503030403020204" pitchFamily="34" charset="0"/>
      <p:regular r:id="rId45"/>
      <p:bold r:id="rId46"/>
      <p:italic r:id="rId47"/>
      <p:boldItalic r:id="rId48"/>
    </p:embeddedFont>
    <p:embeddedFont>
      <p:font typeface="SWItal" panose="00000400000000000000" pitchFamily="2" charset="0"/>
      <p:italic r:id="rId49"/>
    </p:embeddedFont>
    <p:embeddedFont>
      <p:font typeface="Cambria Math" panose="02040503050406030204" pitchFamily="18" charset="0"/>
      <p:regular r:id="rId50"/>
    </p:embeddedFont>
    <p:embeddedFont>
      <p:font typeface="Calibri Light" panose="020F0302020204030204" pitchFamily="34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68854" autoAdjust="0"/>
  </p:normalViewPr>
  <p:slideViewPr>
    <p:cSldViewPr snapToGrid="0">
      <p:cViewPr varScale="1">
        <p:scale>
          <a:sx n="79" d="100"/>
          <a:sy n="79" d="100"/>
        </p:scale>
        <p:origin x="1776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oger.ecn.purdue.edu\skravche\pchome\.pcprefs\Desktop\oriAnalysis-in-randCoupon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ABAQUS\QLF%20DigiBars\a11--var--t=3.6mm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ABAQUS\QLF%20DigiBars\a11--var--t=3.6mm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12.xml"/><Relationship Id="rId4" Type="http://schemas.openxmlformats.org/officeDocument/2006/relationships/oleObject" Target="../embeddings/oleObject3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3.xml"/><Relationship Id="rId4" Type="http://schemas.openxmlformats.org/officeDocument/2006/relationships/oleObject" Target="../embeddings/oleObject4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depot.rcac.purdue.edu\depot\cmsc\Boeing%20Project\Simulation\Testing\Material\digiBars%20-%20summary%20--%20variability%20with%20bar%20thicknes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atadepot.rcac.purdue.edu\depot\cmsc\Boeing%20Project\Simulation\Testing\Material\digiBars%20-%20summary%20--%20variability%20with%20bar%20thicknes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\\datadepot.rcac.purdue.edu\depot\cmsc\Boeing%20Project\Simulation\Testing\Material\digiBars\individually%20generated%20bars\bar%20thickness%20=%202.5mm,%202D-random%20OT\Platelet%20length%20effect%20in%20digiBars%20(indiv%20gener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7.xml"/><Relationship Id="rId4" Type="http://schemas.openxmlformats.org/officeDocument/2006/relationships/oleObject" Target="file:///\\datadepot.rcac.purdue.edu\depot\cmsc\Boeing%20Project\Simulation\Testing\Material\digiBars\individually%20generated%20bars\bar%20thickness%20=%202.5mm,%202D-random%20OT\Platelet%20length%20effect%20in%20digiBars%20(indiv%20gener)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/>
              <a:t>Stochastic orientation build-up with</a:t>
            </a:r>
            <a:r>
              <a:rPr lang="en-US" sz="1100" b="1" baseline="0"/>
              <a:t> platelets  count</a:t>
            </a:r>
            <a:endParaRPr lang="en-US" sz="1100" b="1"/>
          </a:p>
        </c:rich>
      </c:tx>
      <c:layout>
        <c:manualLayout>
          <c:xMode val="edge"/>
          <c:yMode val="edge"/>
          <c:x val="0.15127777777777779"/>
          <c:y val="3.2407407407407406E-2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515310586176727"/>
          <c:y val="0.14634259259259258"/>
          <c:w val="0.81178433945756789"/>
          <c:h val="0.67550925925925931"/>
        </c:manualLayout>
      </c:layout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Sheet1!$R$57:$R$67</c:f>
                <c:numCache>
                  <c:formatCode>General</c:formatCode>
                  <c:ptCount val="11"/>
                  <c:pt idx="0">
                    <c:v>9.6632997891334421E-2</c:v>
                  </c:pt>
                  <c:pt idx="1">
                    <c:v>3.6420472492358823E-2</c:v>
                  </c:pt>
                  <c:pt idx="2">
                    <c:v>2.6084967290887419E-2</c:v>
                  </c:pt>
                  <c:pt idx="3">
                    <c:v>1.7990418824103748E-2</c:v>
                  </c:pt>
                  <c:pt idx="4">
                    <c:v>3.0453661840026163E-2</c:v>
                  </c:pt>
                  <c:pt idx="5">
                    <c:v>4.0407662098913867E-2</c:v>
                  </c:pt>
                  <c:pt idx="6">
                    <c:v>3.8009407425004672E-2</c:v>
                  </c:pt>
                  <c:pt idx="7">
                    <c:v>2.2304731349349804E-2</c:v>
                  </c:pt>
                  <c:pt idx="8">
                    <c:v>1.5148247022895632E-2</c:v>
                  </c:pt>
                  <c:pt idx="9">
                    <c:v>3.2770969235997066E-2</c:v>
                  </c:pt>
                  <c:pt idx="10">
                    <c:v>3.5464606128740063E-2</c:v>
                  </c:pt>
                </c:numCache>
              </c:numRef>
            </c:plus>
            <c:minus>
              <c:numRef>
                <c:f>Sheet1!$R$57:$R$67</c:f>
                <c:numCache>
                  <c:formatCode>General</c:formatCode>
                  <c:ptCount val="11"/>
                  <c:pt idx="0">
                    <c:v>9.6632997891334421E-2</c:v>
                  </c:pt>
                  <c:pt idx="1">
                    <c:v>3.6420472492358823E-2</c:v>
                  </c:pt>
                  <c:pt idx="2">
                    <c:v>2.6084967290887419E-2</c:v>
                  </c:pt>
                  <c:pt idx="3">
                    <c:v>1.7990418824103748E-2</c:v>
                  </c:pt>
                  <c:pt idx="4">
                    <c:v>3.0453661840026163E-2</c:v>
                  </c:pt>
                  <c:pt idx="5">
                    <c:v>4.0407662098913867E-2</c:v>
                  </c:pt>
                  <c:pt idx="6">
                    <c:v>3.8009407425004672E-2</c:v>
                  </c:pt>
                  <c:pt idx="7">
                    <c:v>2.2304731349349804E-2</c:v>
                  </c:pt>
                  <c:pt idx="8">
                    <c:v>1.5148247022895632E-2</c:v>
                  </c:pt>
                  <c:pt idx="9">
                    <c:v>3.2770969235997066E-2</c:v>
                  </c:pt>
                  <c:pt idx="10">
                    <c:v>3.5464606128740063E-2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Sheet1!$P$57:$P$67</c:f>
              <c:numCache>
                <c:formatCode>General</c:formatCode>
                <c:ptCount val="11"/>
                <c:pt idx="0">
                  <c:v>0.04</c:v>
                </c:pt>
                <c:pt idx="1">
                  <c:v>0.08</c:v>
                </c:pt>
                <c:pt idx="2">
                  <c:v>0.12</c:v>
                </c:pt>
                <c:pt idx="3">
                  <c:v>0.16</c:v>
                </c:pt>
                <c:pt idx="4">
                  <c:v>0.2</c:v>
                </c:pt>
                <c:pt idx="5">
                  <c:v>0.24</c:v>
                </c:pt>
                <c:pt idx="6">
                  <c:v>0.32</c:v>
                </c:pt>
                <c:pt idx="7">
                  <c:v>0.4</c:v>
                </c:pt>
                <c:pt idx="8">
                  <c:v>0.6</c:v>
                </c:pt>
                <c:pt idx="9">
                  <c:v>0.8</c:v>
                </c:pt>
                <c:pt idx="10">
                  <c:v>1</c:v>
                </c:pt>
              </c:numCache>
            </c:numRef>
          </c:xVal>
          <c:yVal>
            <c:numRef>
              <c:f>Sheet1!$Q$57:$Q$67</c:f>
              <c:numCache>
                <c:formatCode>General</c:formatCode>
                <c:ptCount val="11"/>
                <c:pt idx="0">
                  <c:v>0.462071333333333</c:v>
                </c:pt>
                <c:pt idx="1">
                  <c:v>0.47353916666666662</c:v>
                </c:pt>
                <c:pt idx="2">
                  <c:v>0.46327616666666666</c:v>
                </c:pt>
                <c:pt idx="3">
                  <c:v>0.47338566666666665</c:v>
                </c:pt>
                <c:pt idx="4">
                  <c:v>0.48379033333333332</c:v>
                </c:pt>
                <c:pt idx="5">
                  <c:v>0.49556249999999996</c:v>
                </c:pt>
                <c:pt idx="6">
                  <c:v>0.51326799999999995</c:v>
                </c:pt>
                <c:pt idx="7">
                  <c:v>0.52203316666666666</c:v>
                </c:pt>
                <c:pt idx="8">
                  <c:v>0.52410766666666664</c:v>
                </c:pt>
                <c:pt idx="9">
                  <c:v>0.52639566666666671</c:v>
                </c:pt>
                <c:pt idx="10">
                  <c:v>0.51987166666666662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EB-4EED-A198-7160A3C1F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16640"/>
        <c:axId val="84818944"/>
      </c:scatterChart>
      <c:valAx>
        <c:axId val="8481664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Cumulative thickness of a tensile coupon (mm/mm)</a:t>
                </a:r>
              </a:p>
            </c:rich>
          </c:tx>
          <c:layout>
            <c:manualLayout>
              <c:xMode val="edge"/>
              <c:yMode val="edge"/>
              <c:x val="0.17989238845144359"/>
              <c:y val="0.9097222222222222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818944"/>
        <c:crosses val="autoZero"/>
        <c:crossBetween val="midCat"/>
      </c:valAx>
      <c:valAx>
        <c:axId val="84818944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Degree of platelets alignment, </a:t>
                </a:r>
                <a:r>
                  <a:rPr lang="en-US" b="1" i="1">
                    <a:solidFill>
                      <a:schemeClr val="tx1"/>
                    </a:solidFill>
                  </a:rPr>
                  <a:t>a</a:t>
                </a:r>
                <a:r>
                  <a:rPr lang="en-US" baseline="-25000">
                    <a:solidFill>
                      <a:schemeClr val="tx1"/>
                    </a:solidFill>
                  </a:rPr>
                  <a:t>11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1417129629629629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816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376421697287839"/>
          <c:y val="0.12872703412073491"/>
          <c:w val="0.82845800524934399"/>
          <c:h val="0.693124817731116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19-41CC-BD2F-B3E131AF4B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19-41CC-BD2F-B3E131AF4B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19-41CC-BD2F-B3E131AF4B38}"/>
              </c:ext>
            </c:extLst>
          </c:dPt>
          <c:cat>
            <c:numRef>
              <c:f>Summary!$B$14:$B$16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Summary!$D$14:$D$16</c:f>
              <c:numCache>
                <c:formatCode>General</c:formatCode>
                <c:ptCount val="3"/>
                <c:pt idx="0">
                  <c:v>384.13668823242188</c:v>
                </c:pt>
                <c:pt idx="1">
                  <c:v>296.01535034179688</c:v>
                </c:pt>
                <c:pt idx="2">
                  <c:v>193.3582763671875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19-41CC-BD2F-B3E131AF4B3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D319-41CC-BD2F-B3E131AF4B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319-41CC-BD2F-B3E131AF4B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319-41CC-BD2F-B3E131AF4B38}"/>
              </c:ext>
            </c:extLst>
          </c:dPt>
          <c:cat>
            <c:numRef>
              <c:f>Summary!$B$14:$B$16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Summary!$E$14:$E$16</c:f>
              <c:numCache>
                <c:formatCode>General</c:formatCode>
                <c:ptCount val="3"/>
                <c:pt idx="0">
                  <c:v>408.51089477539063</c:v>
                </c:pt>
                <c:pt idx="1">
                  <c:v>294.76522827148438</c:v>
                </c:pt>
                <c:pt idx="2">
                  <c:v>262.80499267578125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319-41CC-BD2F-B3E131AF4B38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D319-41CC-BD2F-B3E131AF4B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319-41CC-BD2F-B3E131AF4B3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319-41CC-BD2F-B3E131AF4B38}"/>
              </c:ext>
            </c:extLst>
          </c:dPt>
          <c:cat>
            <c:numRef>
              <c:f>Summary!$B$14:$B$16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Summary!$F$14:$F$16</c:f>
              <c:numCache>
                <c:formatCode>General</c:formatCode>
                <c:ptCount val="3"/>
                <c:pt idx="0">
                  <c:v>404.69540405273438</c:v>
                </c:pt>
                <c:pt idx="1">
                  <c:v>375.90475463867188</c:v>
                </c:pt>
                <c:pt idx="2">
                  <c:v>244.93107604980469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319-41CC-BD2F-B3E131AF4B38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6-D319-41CC-BD2F-B3E131AF4B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D319-41CC-BD2F-B3E131AF4B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D319-41CC-BD2F-B3E131AF4B38}"/>
              </c:ext>
            </c:extLst>
          </c:dPt>
          <c:cat>
            <c:numRef>
              <c:f>Summary!$B$14:$B$16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Summary!$G$14:$G$16</c:f>
              <c:numCache>
                <c:formatCode>General</c:formatCode>
                <c:ptCount val="3"/>
                <c:pt idx="0">
                  <c:v>404.5560302734375</c:v>
                </c:pt>
                <c:pt idx="1">
                  <c:v>306.36993408203125</c:v>
                </c:pt>
                <c:pt idx="2">
                  <c:v>213.98616027832031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D319-41CC-BD2F-B3E131AF4B38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319-41CC-BD2F-B3E131AF4B3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D319-41CC-BD2F-B3E131AF4B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D319-41CC-BD2F-B3E131AF4B38}"/>
              </c:ext>
            </c:extLst>
          </c:dPt>
          <c:cat>
            <c:numRef>
              <c:f>Summary!$B$14:$B$16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Summary!$H$14:$H$16</c:f>
              <c:numCache>
                <c:formatCode>General</c:formatCode>
                <c:ptCount val="3"/>
                <c:pt idx="0">
                  <c:v>418.833251953125</c:v>
                </c:pt>
                <c:pt idx="1">
                  <c:v>328.95785522460938</c:v>
                </c:pt>
                <c:pt idx="2">
                  <c:v>158.23149108886719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319-41CC-BD2F-B3E131AF4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7236480"/>
        <c:axId val="267238400"/>
      </c:barChart>
      <c:catAx>
        <c:axId val="267236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Platelet thickness, </a:t>
                </a:r>
                <a:r>
                  <a:rPr lang="en-US" sz="1200" b="1" i="1">
                    <a:solidFill>
                      <a:schemeClr val="tx1"/>
                    </a:solidFill>
                  </a:rPr>
                  <a:t>t</a:t>
                </a:r>
                <a:r>
                  <a:rPr lang="en-US" sz="1200" b="1" baseline="-25000">
                    <a:solidFill>
                      <a:schemeClr val="tx1"/>
                    </a:solidFill>
                  </a:rPr>
                  <a:t>p</a:t>
                </a:r>
                <a:r>
                  <a:rPr lang="en-US" sz="1200" b="1">
                    <a:solidFill>
                      <a:schemeClr val="tx1"/>
                    </a:solidFill>
                  </a:rPr>
                  <a:t> (mm)</a:t>
                </a:r>
              </a:p>
            </c:rich>
          </c:tx>
          <c:layout>
            <c:manualLayout>
              <c:xMode val="edge"/>
              <c:yMode val="edge"/>
              <c:x val="0.37631255468066493"/>
              <c:y val="0.90972222222222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7238400"/>
        <c:crosses val="autoZero"/>
        <c:auto val="1"/>
        <c:lblAlgn val="ctr"/>
        <c:lblOffset val="100"/>
        <c:noMultiLvlLbl val="0"/>
      </c:catAx>
      <c:valAx>
        <c:axId val="267238400"/>
        <c:scaling>
          <c:orientation val="minMax"/>
          <c:max val="450"/>
          <c:min val="0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Tensile 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strength (MPa)</a:t>
                </a:r>
              </a:p>
            </c:rich>
          </c:tx>
          <c:layout>
            <c:manualLayout>
              <c:xMode val="edge"/>
              <c:yMode val="edge"/>
              <c:x val="0"/>
              <c:y val="0.187916666666666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723648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002077865266841"/>
          <c:y val="5.0925925925925923E-2"/>
          <c:w val="0.81664588801399829"/>
          <c:h val="0.763819262175561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platelet).xlsx]Charts'!$R$6:$U$6</c:f>
              <c:numCache>
                <c:formatCode>#,##0.00</c:formatCode>
                <c:ptCount val="4"/>
                <c:pt idx="0">
                  <c:v>26003</c:v>
                </c:pt>
                <c:pt idx="1">
                  <c:v>35077</c:v>
                </c:pt>
                <c:pt idx="2" formatCode="#,##0">
                  <c:v>40725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1C-43A4-94FF-6DA268563661}"/>
            </c:ext>
          </c:extLst>
        </c:ser>
        <c:ser>
          <c:idx val="1"/>
          <c:order val="1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4F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A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platelet).xlsx]Charts'!$R$7:$U$7</c:f>
              <c:numCache>
                <c:formatCode>#,##0.00</c:formatCode>
                <c:ptCount val="4"/>
                <c:pt idx="0">
                  <c:v>29083</c:v>
                </c:pt>
                <c:pt idx="1">
                  <c:v>33473</c:v>
                </c:pt>
                <c:pt idx="2" formatCode="#,##0">
                  <c:v>37900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D1C-43A4-94FF-6DA268563661}"/>
            </c:ext>
          </c:extLst>
        </c:ser>
        <c:ser>
          <c:idx val="2"/>
          <c:order val="2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1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D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platelet).xlsx]Charts'!$R$8:$U$8</c:f>
              <c:numCache>
                <c:formatCode>#,##0.00</c:formatCode>
                <c:ptCount val="4"/>
                <c:pt idx="0">
                  <c:v>31550</c:v>
                </c:pt>
                <c:pt idx="1">
                  <c:v>36684</c:v>
                </c:pt>
                <c:pt idx="2" formatCode="#,##0">
                  <c:v>34887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D1C-43A4-94FF-6DA268563661}"/>
            </c:ext>
          </c:extLst>
        </c:ser>
        <c:ser>
          <c:idx val="3"/>
          <c:order val="3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0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2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platelet).xlsx]Charts'!$R$9:$U$9</c:f>
              <c:numCache>
                <c:formatCode>#,##0.00</c:formatCode>
                <c:ptCount val="4"/>
                <c:pt idx="0">
                  <c:v>25433</c:v>
                </c:pt>
                <c:pt idx="1">
                  <c:v>37752</c:v>
                </c:pt>
                <c:pt idx="2" formatCode="#,##0">
                  <c:v>37230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D1C-43A4-94FF-6DA268563661}"/>
            </c:ext>
          </c:extLst>
        </c:ser>
        <c:ser>
          <c:idx val="4"/>
          <c:order val="4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2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7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platelet).xlsx]Charts'!$R$10:$U$10</c:f>
              <c:numCache>
                <c:formatCode>#,##0.00</c:formatCode>
                <c:ptCount val="4"/>
                <c:pt idx="0">
                  <c:v>22679</c:v>
                </c:pt>
                <c:pt idx="1">
                  <c:v>43120</c:v>
                </c:pt>
                <c:pt idx="2" formatCode="#,##0">
                  <c:v>40328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D1C-43A4-94FF-6DA268563661}"/>
            </c:ext>
          </c:extLst>
        </c:ser>
        <c:ser>
          <c:idx val="5"/>
          <c:order val="5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4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C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1E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platelet).xlsx]Charts'!$R$11:$U$11</c:f>
              <c:numCache>
                <c:formatCode>#,##0.00</c:formatCode>
                <c:ptCount val="4"/>
                <c:pt idx="0">
                  <c:v>26313</c:v>
                </c:pt>
                <c:pt idx="1">
                  <c:v>29685</c:v>
                </c:pt>
                <c:pt idx="2">
                  <c:v>45152.05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FD1C-43A4-94FF-6DA268563661}"/>
            </c:ext>
          </c:extLst>
        </c:ser>
        <c:ser>
          <c:idx val="6"/>
          <c:order val="6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3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1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platelet).xlsx]Charts'!$R$12:$U$12</c:f>
              <c:numCache>
                <c:formatCode>#,##0.00</c:formatCode>
                <c:ptCount val="4"/>
                <c:pt idx="0">
                  <c:v>22557</c:v>
                </c:pt>
                <c:pt idx="1">
                  <c:v>35907</c:v>
                </c:pt>
                <c:pt idx="2">
                  <c:v>43425.51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FD1C-43A4-94FF-6DA268563661}"/>
            </c:ext>
          </c:extLst>
        </c:ser>
        <c:ser>
          <c:idx val="7"/>
          <c:order val="7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6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6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8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platelet).xlsx]Charts'!$R$13:$U$13</c:f>
              <c:numCache>
                <c:formatCode>#,##0.00</c:formatCode>
                <c:ptCount val="4"/>
                <c:pt idx="0">
                  <c:v>21669</c:v>
                </c:pt>
                <c:pt idx="1">
                  <c:v>48853</c:v>
                </c:pt>
                <c:pt idx="2">
                  <c:v>38258.99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FD1C-43A4-94FF-6DA268563661}"/>
            </c:ext>
          </c:extLst>
        </c:ser>
        <c:ser>
          <c:idx val="8"/>
          <c:order val="8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5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B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platelet).xlsx]Charts'!$R$14:$U$14</c:f>
              <c:numCache>
                <c:formatCode>#,##0.00</c:formatCode>
                <c:ptCount val="4"/>
                <c:pt idx="0">
                  <c:v>29674</c:v>
                </c:pt>
                <c:pt idx="1">
                  <c:v>30310</c:v>
                </c:pt>
                <c:pt idx="2">
                  <c:v>36349.620000000003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FD1C-43A4-94FF-6DA268563661}"/>
            </c:ext>
          </c:extLst>
        </c:ser>
        <c:ser>
          <c:idx val="9"/>
          <c:order val="9"/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57-FD1C-43A4-94FF-6DA268563661}"/>
              </c:ext>
            </c:extLst>
          </c:dPt>
          <c:dPt>
            <c:idx val="1"/>
            <c:invertIfNegative val="0"/>
            <c:bubble3D val="0"/>
            <c:spPr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30-FD1C-43A4-94FF-6DA268563661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2-FD1C-43A4-94FF-6DA26856366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34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platelet).xlsx]Charts'!$R$15:$U$15</c:f>
              <c:numCache>
                <c:formatCode>#,##0.00</c:formatCode>
                <c:ptCount val="4"/>
                <c:pt idx="0">
                  <c:v>27097</c:v>
                </c:pt>
                <c:pt idx="1">
                  <c:v>45414</c:v>
                </c:pt>
                <c:pt idx="2">
                  <c:v>35707.040000000001</c:v>
                </c:pt>
                <c:pt idx="3">
                  <c:v>83833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FD1C-43A4-94FF-6DA268563661}"/>
            </c:ext>
          </c:extLst>
        </c:ser>
        <c:ser>
          <c:idx val="10"/>
          <c:order val="10"/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7-FD1C-43A4-94FF-6DA26856366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39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platelet).xlsx]Charts'!$R$16:$U$16</c:f>
              <c:numCache>
                <c:formatCode>General</c:formatCode>
                <c:ptCount val="4"/>
                <c:pt idx="2" formatCode="#,##0">
                  <c:v>48051</c:v>
                </c:pt>
                <c:pt idx="3" formatCode="#,##0.00">
                  <c:v>92105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FD1C-43A4-94FF-6DA268563661}"/>
            </c:ext>
          </c:extLst>
        </c:ser>
        <c:ser>
          <c:idx val="11"/>
          <c:order val="11"/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C-FD1C-43A4-94FF-6DA26856366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3E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platelet).xlsx]Charts'!$R$17:$U$17</c:f>
              <c:numCache>
                <c:formatCode>General</c:formatCode>
                <c:ptCount val="4"/>
                <c:pt idx="2" formatCode="#,##0">
                  <c:v>43814</c:v>
                </c:pt>
                <c:pt idx="3" formatCode="#,##0.00">
                  <c:v>93633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FD1C-43A4-94FF-6DA268563661}"/>
            </c:ext>
          </c:extLst>
        </c:ser>
        <c:ser>
          <c:idx val="12"/>
          <c:order val="12"/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1-FD1C-43A4-94FF-6DA26856366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3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platelet).xlsx]Charts'!$R$18:$U$18</c:f>
              <c:numCache>
                <c:formatCode>General</c:formatCode>
                <c:ptCount val="4"/>
                <c:pt idx="2" formatCode="#,##0">
                  <c:v>38305</c:v>
                </c:pt>
                <c:pt idx="3" formatCode="#,##0.00">
                  <c:v>99366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FD1C-43A4-94FF-6DA268563661}"/>
            </c:ext>
          </c:extLst>
        </c:ser>
        <c:ser>
          <c:idx val="13"/>
          <c:order val="13"/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6-FD1C-43A4-94FF-6DA26856366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8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platelet).xlsx]Charts'!$R$19:$U$19</c:f>
              <c:numCache>
                <c:formatCode>General</c:formatCode>
                <c:ptCount val="4"/>
                <c:pt idx="2" formatCode="#,##0">
                  <c:v>36626</c:v>
                </c:pt>
                <c:pt idx="3" formatCode="#,##0.00">
                  <c:v>90454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FD1C-43A4-94FF-6DA268563661}"/>
            </c:ext>
          </c:extLst>
        </c:ser>
        <c:ser>
          <c:idx val="14"/>
          <c:order val="14"/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4B-FD1C-43A4-94FF-6DA26856366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D-FD1C-43A4-94FF-6DA268563661}"/>
              </c:ext>
            </c:extLst>
          </c:dPt>
          <c:cat>
            <c:strRef>
              <c:f>'[ROS_varThickness_Stiffness_Summary (narrow platelet).xlsx]Charts'!$R$3:$U$3</c:f>
              <c:strCache>
                <c:ptCount val="4"/>
                <c:pt idx="0">
                  <c:v>ROS~0.6mm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'[ROS_varThickness_Stiffness_Summary (narrow platelet).xlsx]Charts'!$R$20:$U$20</c:f>
              <c:numCache>
                <c:formatCode>General</c:formatCode>
                <c:ptCount val="4"/>
                <c:pt idx="2" formatCode="#,##0">
                  <c:v>40398</c:v>
                </c:pt>
                <c:pt idx="3" formatCode="#,##0.00">
                  <c:v>90732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FD1C-43A4-94FF-6DA2685636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045696"/>
        <c:axId val="268051968"/>
      </c:barChart>
      <c:catAx>
        <c:axId val="268045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Coupon </a:t>
                </a:r>
                <a:r>
                  <a:rPr lang="en-US" sz="1200" dirty="0"/>
                  <a:t>thickness, </a:t>
                </a:r>
                <a:r>
                  <a:rPr lang="en-US" sz="1200" i="1" dirty="0"/>
                  <a:t>t</a:t>
                </a:r>
              </a:p>
            </c:rich>
          </c:tx>
          <c:layout>
            <c:manualLayout>
              <c:xMode val="edge"/>
              <c:yMode val="edge"/>
              <c:x val="0.31735761154855641"/>
              <c:y val="0.9312522920936252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268051968"/>
        <c:crosses val="autoZero"/>
        <c:auto val="1"/>
        <c:lblAlgn val="ctr"/>
        <c:lblOffset val="100"/>
        <c:noMultiLvlLbl val="0"/>
      </c:catAx>
      <c:valAx>
        <c:axId val="268051968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/>
                  <a:t>Stiffness, </a:t>
                </a:r>
                <a:r>
                  <a:rPr lang="en-US" sz="1200" i="1" dirty="0"/>
                  <a:t>E</a:t>
                </a:r>
                <a:r>
                  <a:rPr lang="en-US" sz="1200" baseline="-25000" dirty="0"/>
                  <a:t>11</a:t>
                </a:r>
                <a:r>
                  <a:rPr lang="en-US" sz="1200" dirty="0"/>
                  <a:t> (MPa)</a:t>
                </a:r>
              </a:p>
            </c:rich>
          </c:tx>
          <c:layout>
            <c:manualLayout>
              <c:xMode val="edge"/>
              <c:yMode val="edge"/>
              <c:x val="2.0833333333333332E-2"/>
              <c:y val="0.16306367525977061"/>
            </c:manualLayout>
          </c:layout>
          <c:overlay val="0"/>
        </c:title>
        <c:numFmt formatCode="#,##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268045696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718285214348206"/>
          <c:y val="8.8437591134441523E-2"/>
          <c:w val="0.81115048118985122"/>
          <c:h val="0.7273325151377293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0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A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'QI-bars'!$H$22:$H$25</c:f>
              <c:numCache>
                <c:formatCode>General</c:formatCode>
                <c:ptCount val="4"/>
                <c:pt idx="0">
                  <c:v>92.48</c:v>
                </c:pt>
                <c:pt idx="1">
                  <c:v>118.24</c:v>
                </c:pt>
                <c:pt idx="2">
                  <c:v>239.96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F-425E-BA0E-F153324CD9FB}"/>
            </c:ext>
          </c:extLst>
        </c:ser>
        <c:ser>
          <c:idx val="1"/>
          <c:order val="1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2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B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'QI-bars'!$I$22:$I$25</c:f>
              <c:numCache>
                <c:formatCode>General</c:formatCode>
                <c:ptCount val="4"/>
                <c:pt idx="0">
                  <c:v>91.36</c:v>
                </c:pt>
                <c:pt idx="1">
                  <c:v>122.77</c:v>
                </c:pt>
                <c:pt idx="2">
                  <c:v>209.73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8F-425E-BA0E-F153324CD9FB}"/>
            </c:ext>
          </c:extLst>
        </c:ser>
        <c:ser>
          <c:idx val="2"/>
          <c:order val="2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1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C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'QI-bars'!$J$22:$J$25</c:f>
              <c:numCache>
                <c:formatCode>General</c:formatCode>
                <c:ptCount val="4"/>
                <c:pt idx="0">
                  <c:v>75.88</c:v>
                </c:pt>
                <c:pt idx="1">
                  <c:v>140.63999999999999</c:v>
                </c:pt>
                <c:pt idx="2">
                  <c:v>274.7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8F-425E-BA0E-F153324CD9FB}"/>
            </c:ext>
          </c:extLst>
        </c:ser>
        <c:ser>
          <c:idx val="3"/>
          <c:order val="3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3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D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'QI-bars'!$K$22:$K$25</c:f>
              <c:numCache>
                <c:formatCode>General</c:formatCode>
                <c:ptCount val="4"/>
                <c:pt idx="0">
                  <c:v>99.44</c:v>
                </c:pt>
                <c:pt idx="1">
                  <c:v>148.80000000000001</c:v>
                </c:pt>
                <c:pt idx="2">
                  <c:v>333.92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8F-425E-BA0E-F153324CD9FB}"/>
            </c:ext>
          </c:extLst>
        </c:ser>
        <c:ser>
          <c:idx val="4"/>
          <c:order val="4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4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E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'QI-bars'!$L$22:$L$25</c:f>
              <c:numCache>
                <c:formatCode>General</c:formatCode>
                <c:ptCount val="4"/>
                <c:pt idx="0">
                  <c:v>89.79</c:v>
                </c:pt>
                <c:pt idx="1">
                  <c:v>191.74</c:v>
                </c:pt>
                <c:pt idx="2">
                  <c:v>334.01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8F-425E-BA0E-F153324CD9FB}"/>
            </c:ext>
          </c:extLst>
        </c:ser>
        <c:ser>
          <c:idx val="5"/>
          <c:order val="5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5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F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'QI-bars'!$M$22:$M$25</c:f>
              <c:numCache>
                <c:formatCode>General</c:formatCode>
                <c:ptCount val="4"/>
                <c:pt idx="0">
                  <c:v>84.76</c:v>
                </c:pt>
                <c:pt idx="1">
                  <c:v>162.99</c:v>
                </c:pt>
                <c:pt idx="2">
                  <c:v>283.29172191880565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8F-425E-BA0E-F153324CD9FB}"/>
            </c:ext>
          </c:extLst>
        </c:ser>
        <c:ser>
          <c:idx val="6"/>
          <c:order val="6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6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0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'QI-bars'!$N$22:$N$25</c:f>
              <c:numCache>
                <c:formatCode>General</c:formatCode>
                <c:ptCount val="4"/>
                <c:pt idx="0">
                  <c:v>69.75</c:v>
                </c:pt>
                <c:pt idx="1">
                  <c:v>172.75</c:v>
                </c:pt>
                <c:pt idx="2">
                  <c:v>216.78764550818352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8F-425E-BA0E-F153324CD9FB}"/>
            </c:ext>
          </c:extLst>
        </c:ser>
        <c:ser>
          <c:idx val="7"/>
          <c:order val="7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7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1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'QI-bars'!$O$22:$O$25</c:f>
              <c:numCache>
                <c:formatCode>General</c:formatCode>
                <c:ptCount val="4"/>
                <c:pt idx="0">
                  <c:v>65.489999999999995</c:v>
                </c:pt>
                <c:pt idx="1">
                  <c:v>205.42</c:v>
                </c:pt>
                <c:pt idx="2">
                  <c:v>302.83083107273416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8F-425E-BA0E-F153324CD9FB}"/>
            </c:ext>
          </c:extLst>
        </c:ser>
        <c:ser>
          <c:idx val="8"/>
          <c:order val="8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8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2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'QI-bars'!$P$22:$P$25</c:f>
              <c:numCache>
                <c:formatCode>General</c:formatCode>
                <c:ptCount val="4"/>
                <c:pt idx="0">
                  <c:v>74.849999999999994</c:v>
                </c:pt>
                <c:pt idx="1">
                  <c:v>150.82</c:v>
                </c:pt>
                <c:pt idx="2">
                  <c:v>297.95374993919478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8F-425E-BA0E-F153324CD9FB}"/>
            </c:ext>
          </c:extLst>
        </c:ser>
        <c:ser>
          <c:idx val="9"/>
          <c:order val="9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29-368F-425E-BA0E-F153324CD9FB}"/>
              </c:ext>
            </c:extLst>
          </c:dPt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3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'QI-bars'!$Q$22:$Q$25</c:f>
              <c:numCache>
                <c:formatCode>General</c:formatCode>
                <c:ptCount val="4"/>
                <c:pt idx="0">
                  <c:v>102</c:v>
                </c:pt>
                <c:pt idx="1">
                  <c:v>158.77000000000001</c:v>
                </c:pt>
                <c:pt idx="2">
                  <c:v>267.53335962245427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68F-425E-BA0E-F153324CD9FB}"/>
            </c:ext>
          </c:extLst>
        </c:ser>
        <c:ser>
          <c:idx val="10"/>
          <c:order val="10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4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'QI-bars'!$R$22:$R$25</c:f>
              <c:numCache>
                <c:formatCode>General</c:formatCode>
                <c:ptCount val="4"/>
                <c:pt idx="2">
                  <c:v>316.15620000000001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68F-425E-BA0E-F153324CD9FB}"/>
            </c:ext>
          </c:extLst>
        </c:ser>
        <c:ser>
          <c:idx val="11"/>
          <c:order val="11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5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'QI-bars'!$S$22:$S$25</c:f>
              <c:numCache>
                <c:formatCode>General</c:formatCode>
                <c:ptCount val="4"/>
                <c:pt idx="2">
                  <c:v>251.67269999999999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68F-425E-BA0E-F153324CD9FB}"/>
            </c:ext>
          </c:extLst>
        </c:ser>
        <c:ser>
          <c:idx val="12"/>
          <c:order val="12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6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'QI-bars'!$T$22:$T$25</c:f>
              <c:numCache>
                <c:formatCode>General</c:formatCode>
                <c:ptCount val="4"/>
                <c:pt idx="2">
                  <c:v>207.02510000000001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8F-425E-BA0E-F153324CD9FB}"/>
            </c:ext>
          </c:extLst>
        </c:ser>
        <c:ser>
          <c:idx val="13"/>
          <c:order val="13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7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'QI-bars'!$U$22:$U$25</c:f>
              <c:numCache>
                <c:formatCode>General</c:formatCode>
                <c:ptCount val="4"/>
                <c:pt idx="2">
                  <c:v>231.72620000000001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68F-425E-BA0E-F153324CD9FB}"/>
            </c:ext>
          </c:extLst>
        </c:ser>
        <c:ser>
          <c:idx val="14"/>
          <c:order val="14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8-368F-425E-BA0E-F153324CD9F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F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'QI-bars'!$V$22:$V$25</c:f>
              <c:numCache>
                <c:formatCode>General</c:formatCode>
                <c:ptCount val="4"/>
                <c:pt idx="2">
                  <c:v>220.0866</c:v>
                </c:pt>
                <c:pt idx="3">
                  <c:v>351.41950711807431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68F-425E-BA0E-F153324CD9FB}"/>
            </c:ext>
          </c:extLst>
        </c:ser>
        <c:ser>
          <c:idx val="15"/>
          <c:order val="15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9-368F-425E-BA0E-F153324CD9F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2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'QI-bars'!$W$22:$W$25</c:f>
              <c:numCache>
                <c:formatCode>General</c:formatCode>
                <c:ptCount val="4"/>
                <c:pt idx="2">
                  <c:v>245.09190000000001</c:v>
                </c:pt>
                <c:pt idx="3">
                  <c:v>408.60573492260551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68F-425E-BA0E-F153324CD9FB}"/>
            </c:ext>
          </c:extLst>
        </c:ser>
        <c:ser>
          <c:idx val="16"/>
          <c:order val="16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A-368F-425E-BA0E-F153324CD9F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5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'QI-bars'!$X$22:$X$25</c:f>
              <c:numCache>
                <c:formatCode>General</c:formatCode>
                <c:ptCount val="4"/>
                <c:pt idx="2">
                  <c:v>263.9633</c:v>
                </c:pt>
                <c:pt idx="3">
                  <c:v>525.0489178068209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68F-425E-BA0E-F153324CD9FB}"/>
            </c:ext>
          </c:extLst>
        </c:ser>
        <c:ser>
          <c:idx val="17"/>
          <c:order val="17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B-368F-425E-BA0E-F153324CD9F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8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'QI-bars'!$Y$22:$Y$25</c:f>
              <c:numCache>
                <c:formatCode>General</c:formatCode>
                <c:ptCount val="4"/>
                <c:pt idx="2">
                  <c:v>192.89490000000001</c:v>
                </c:pt>
                <c:pt idx="3">
                  <c:v>449.30950938824958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68F-425E-BA0E-F153324CD9FB}"/>
            </c:ext>
          </c:extLst>
        </c:ser>
        <c:ser>
          <c:idx val="18"/>
          <c:order val="18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C-368F-425E-BA0E-F153324CD9F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B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'QI-bars'!$Z$22:$Z$25</c:f>
              <c:numCache>
                <c:formatCode>General</c:formatCode>
                <c:ptCount val="4"/>
                <c:pt idx="2">
                  <c:v>202.22989999999999</c:v>
                </c:pt>
                <c:pt idx="3">
                  <c:v>444.38882660770389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68F-425E-BA0E-F153324CD9FB}"/>
            </c:ext>
          </c:extLst>
        </c:ser>
        <c:ser>
          <c:idx val="19"/>
          <c:order val="19"/>
          <c:spPr>
            <a:solidFill>
              <a:schemeClr val="tx1"/>
            </a:solidFill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3D-368F-425E-BA0E-F153324CD9FB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E-368F-425E-BA0E-F153324CD9FB}"/>
              </c:ext>
            </c:extLst>
          </c:dPt>
          <c:cat>
            <c:strRef>
              <c:f>'QI-bars'!$B$22:$B$25</c:f>
              <c:strCache>
                <c:ptCount val="4"/>
                <c:pt idx="0">
                  <c:v>ROS~0.55mm</c:v>
                </c:pt>
                <c:pt idx="1">
                  <c:v>ROS~1.55mm</c:v>
                </c:pt>
                <c:pt idx="2">
                  <c:v>ROS~3.7mm</c:v>
                </c:pt>
                <c:pt idx="3">
                  <c:v>EA~1.5mm</c:v>
                </c:pt>
              </c:strCache>
            </c:strRef>
          </c:cat>
          <c:val>
            <c:numRef>
              <c:f>'QI-bars'!$AA$22:$AA$25</c:f>
              <c:numCache>
                <c:formatCode>General</c:formatCode>
                <c:ptCount val="4"/>
                <c:pt idx="2">
                  <c:v>211.38589999999999</c:v>
                </c:pt>
                <c:pt idx="3">
                  <c:v>406.61649940358973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68F-425E-BA0E-F153324CD9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8213248"/>
        <c:axId val="268215424"/>
      </c:barChart>
      <c:catAx>
        <c:axId val="268213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Coupon thickness, </a:t>
                </a:r>
                <a:r>
                  <a:rPr lang="en-US" sz="1200" i="1" dirty="0" smtClean="0"/>
                  <a:t>t</a:t>
                </a:r>
                <a:endParaRPr lang="en-US" sz="1200" i="1" dirty="0"/>
              </a:p>
            </c:rich>
          </c:tx>
          <c:layout>
            <c:manualLayout>
              <c:xMode val="edge"/>
              <c:yMode val="edge"/>
              <c:x val="0.38824173895671305"/>
              <c:y val="0.9213963996353545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268215424"/>
        <c:crosses val="autoZero"/>
        <c:auto val="1"/>
        <c:lblAlgn val="ctr"/>
        <c:lblOffset val="100"/>
        <c:noMultiLvlLbl val="0"/>
      </c:catAx>
      <c:valAx>
        <c:axId val="268215424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Tensile strength (MPa)</a:t>
                </a:r>
              </a:p>
            </c:rich>
          </c:tx>
          <c:layout>
            <c:manualLayout>
              <c:xMode val="edge"/>
              <c:yMode val="edge"/>
              <c:x val="1.3287401574803139E-3"/>
              <c:y val="0.19385336348527374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en-US"/>
          </a:p>
        </c:txPr>
        <c:crossAx val="268213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000" b="0" i="0" baseline="0">
                <a:solidFill>
                  <a:schemeClr val="tx1"/>
                </a:solidFill>
                <a:effectLst/>
              </a:rPr>
              <a:t>platelet: Lp x wp = 12.7 x 12.7mm; tp=0.1mm; bar: L=6'', w=1''</a:t>
            </a:r>
            <a:endParaRPr lang="en-US" sz="100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20866141732283"/>
          <c:y val="0.14583333333333334"/>
          <c:w val="0.83456146106736662"/>
          <c:h val="0.65749999999999997"/>
        </c:manualLayout>
      </c:layout>
      <c:scatterChart>
        <c:scatterStyle val="lineMarker"/>
        <c:varyColors val="0"/>
        <c:ser>
          <c:idx val="0"/>
          <c:order val="0"/>
          <c:tx>
            <c:v>simulated results, t=3.6mm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'summary-thin and thick'!$E$8:$E$42</c:f>
              <c:numCache>
                <c:formatCode>General</c:formatCode>
                <c:ptCount val="35"/>
                <c:pt idx="0">
                  <c:v>0.248198</c:v>
                </c:pt>
                <c:pt idx="1">
                  <c:v>0.24024000000000001</c:v>
                </c:pt>
                <c:pt idx="2">
                  <c:v>0.259963</c:v>
                </c:pt>
                <c:pt idx="3">
                  <c:v>0.24493300000000001</c:v>
                </c:pt>
                <c:pt idx="4">
                  <c:v>0.24857699999999999</c:v>
                </c:pt>
                <c:pt idx="5">
                  <c:v>0.36368200000000001</c:v>
                </c:pt>
                <c:pt idx="6">
                  <c:v>0.34248600000000001</c:v>
                </c:pt>
                <c:pt idx="7">
                  <c:v>0.35263800000000001</c:v>
                </c:pt>
                <c:pt idx="8">
                  <c:v>0.35878599999999999</c:v>
                </c:pt>
                <c:pt idx="9">
                  <c:v>0.34364699999999998</c:v>
                </c:pt>
                <c:pt idx="10">
                  <c:v>0.45893299999999998</c:v>
                </c:pt>
                <c:pt idx="11">
                  <c:v>0.44509300000000002</c:v>
                </c:pt>
                <c:pt idx="12">
                  <c:v>0.44232500000000002</c:v>
                </c:pt>
                <c:pt idx="13">
                  <c:v>0.41368199999999999</c:v>
                </c:pt>
                <c:pt idx="14">
                  <c:v>0.44469999999999998</c:v>
                </c:pt>
                <c:pt idx="15">
                  <c:v>0.50049500000000002</c:v>
                </c:pt>
                <c:pt idx="16">
                  <c:v>0.49456499999999998</c:v>
                </c:pt>
                <c:pt idx="17">
                  <c:v>0.50095100000000004</c:v>
                </c:pt>
                <c:pt idx="18">
                  <c:v>0.50373599999999996</c:v>
                </c:pt>
                <c:pt idx="19">
                  <c:v>0.50837900000000003</c:v>
                </c:pt>
                <c:pt idx="20">
                  <c:v>0.57449600000000001</c:v>
                </c:pt>
                <c:pt idx="21">
                  <c:v>0.54654899999999995</c:v>
                </c:pt>
                <c:pt idx="22">
                  <c:v>0.56155900000000003</c:v>
                </c:pt>
                <c:pt idx="23">
                  <c:v>0.55928999999999995</c:v>
                </c:pt>
                <c:pt idx="24">
                  <c:v>0.55981700000000001</c:v>
                </c:pt>
                <c:pt idx="25">
                  <c:v>0.631552</c:v>
                </c:pt>
                <c:pt idx="26">
                  <c:v>0.654308</c:v>
                </c:pt>
                <c:pt idx="27">
                  <c:v>0.66176000000000001</c:v>
                </c:pt>
                <c:pt idx="28">
                  <c:v>0.66739700000000002</c:v>
                </c:pt>
                <c:pt idx="29">
                  <c:v>0.64385099999999995</c:v>
                </c:pt>
                <c:pt idx="30">
                  <c:v>0.75271699999999997</c:v>
                </c:pt>
                <c:pt idx="31">
                  <c:v>0.759459</c:v>
                </c:pt>
                <c:pt idx="32">
                  <c:v>0.76705699999999999</c:v>
                </c:pt>
                <c:pt idx="33">
                  <c:v>0.77127699999999999</c:v>
                </c:pt>
                <c:pt idx="34">
                  <c:v>0.76622000000000001</c:v>
                </c:pt>
              </c:numCache>
            </c:numRef>
          </c:xVal>
          <c:yVal>
            <c:numRef>
              <c:f>'summary-thin and thick'!$F$8:$F$42</c:f>
              <c:numCache>
                <c:formatCode>General</c:formatCode>
                <c:ptCount val="35"/>
                <c:pt idx="0">
                  <c:v>22.236000000000001</c:v>
                </c:pt>
                <c:pt idx="1">
                  <c:v>19.408999999999999</c:v>
                </c:pt>
                <c:pt idx="2">
                  <c:v>22.283999999999999</c:v>
                </c:pt>
                <c:pt idx="3">
                  <c:v>21.253</c:v>
                </c:pt>
                <c:pt idx="4">
                  <c:v>22.568999999999999</c:v>
                </c:pt>
                <c:pt idx="5">
                  <c:v>27.297000000000001</c:v>
                </c:pt>
                <c:pt idx="6">
                  <c:v>27.19</c:v>
                </c:pt>
                <c:pt idx="7">
                  <c:v>29.728999999999999</c:v>
                </c:pt>
                <c:pt idx="8">
                  <c:v>29.222000000000001</c:v>
                </c:pt>
                <c:pt idx="9">
                  <c:v>27.366</c:v>
                </c:pt>
                <c:pt idx="10">
                  <c:v>37.972999999999999</c:v>
                </c:pt>
                <c:pt idx="11">
                  <c:v>36.523000000000003</c:v>
                </c:pt>
                <c:pt idx="12">
                  <c:v>37.030999999999999</c:v>
                </c:pt>
                <c:pt idx="13">
                  <c:v>32.250999999999998</c:v>
                </c:pt>
                <c:pt idx="14">
                  <c:v>35.502000000000002</c:v>
                </c:pt>
                <c:pt idx="15">
                  <c:v>41.534999999999997</c:v>
                </c:pt>
                <c:pt idx="16">
                  <c:v>40.441000000000003</c:v>
                </c:pt>
                <c:pt idx="17">
                  <c:v>43.146000000000001</c:v>
                </c:pt>
                <c:pt idx="18">
                  <c:v>42.256</c:v>
                </c:pt>
                <c:pt idx="19">
                  <c:v>42.003</c:v>
                </c:pt>
                <c:pt idx="20">
                  <c:v>47.804000000000002</c:v>
                </c:pt>
                <c:pt idx="21">
                  <c:v>47.706000000000003</c:v>
                </c:pt>
                <c:pt idx="22">
                  <c:v>47.241</c:v>
                </c:pt>
                <c:pt idx="23">
                  <c:v>47.384999999999998</c:v>
                </c:pt>
                <c:pt idx="24">
                  <c:v>46.375999999999998</c:v>
                </c:pt>
                <c:pt idx="25">
                  <c:v>55.838999999999999</c:v>
                </c:pt>
                <c:pt idx="26">
                  <c:v>58.237000000000002</c:v>
                </c:pt>
                <c:pt idx="27">
                  <c:v>61.261000000000003</c:v>
                </c:pt>
                <c:pt idx="28">
                  <c:v>62.148000000000003</c:v>
                </c:pt>
                <c:pt idx="29">
                  <c:v>56.634</c:v>
                </c:pt>
                <c:pt idx="30">
                  <c:v>72.766000000000005</c:v>
                </c:pt>
                <c:pt idx="31">
                  <c:v>74.497</c:v>
                </c:pt>
                <c:pt idx="32">
                  <c:v>73.947999999999993</c:v>
                </c:pt>
                <c:pt idx="33">
                  <c:v>77.248999999999995</c:v>
                </c:pt>
                <c:pt idx="34">
                  <c:v>73.679000000000002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013-44D9-844A-9DFF3C19CB5C}"/>
            </c:ext>
          </c:extLst>
        </c:ser>
        <c:ser>
          <c:idx val="1"/>
          <c:order val="1"/>
          <c:tx>
            <c:v>experim QLF 0499683b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summary!$E$73:$E$77</c:f>
              <c:numCache>
                <c:formatCode>General</c:formatCode>
                <c:ptCount val="5"/>
                <c:pt idx="0">
                  <c:v>0.49769999999999998</c:v>
                </c:pt>
                <c:pt idx="1">
                  <c:v>0.51890000000000003</c:v>
                </c:pt>
                <c:pt idx="2">
                  <c:v>0.56279999999999997</c:v>
                </c:pt>
                <c:pt idx="3">
                  <c:v>0.53400000000000003</c:v>
                </c:pt>
                <c:pt idx="4">
                  <c:v>0.56200000000000006</c:v>
                </c:pt>
              </c:numCache>
            </c:numRef>
          </c:xVal>
          <c:yVal>
            <c:numRef>
              <c:f>summary!$G$73:$G$77</c:f>
              <c:numCache>
                <c:formatCode>General</c:formatCode>
                <c:ptCount val="5"/>
                <c:pt idx="0">
                  <c:v>37.115000000000002</c:v>
                </c:pt>
                <c:pt idx="1">
                  <c:v>38.735999999999997</c:v>
                </c:pt>
                <c:pt idx="2">
                  <c:v>41.954000000000001</c:v>
                </c:pt>
                <c:pt idx="3">
                  <c:v>38.130000000000003</c:v>
                </c:pt>
                <c:pt idx="4">
                  <c:v>40.692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013-44D9-844A-9DFF3C19CB5C}"/>
            </c:ext>
          </c:extLst>
        </c:ser>
        <c:ser>
          <c:idx val="2"/>
          <c:order val="2"/>
          <c:tx>
            <c:v>experim QHF 0498903,05,06,07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summary!$J$90:$J$93</c:f>
              <c:numCache>
                <c:formatCode>General</c:formatCode>
                <c:ptCount val="4"/>
                <c:pt idx="0">
                  <c:v>0.7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</c:numCache>
            </c:numRef>
          </c:xVal>
          <c:yVal>
            <c:numRef>
              <c:f>summary!$G$90:$G$93</c:f>
              <c:numCache>
                <c:formatCode>0.0</c:formatCode>
                <c:ptCount val="4"/>
                <c:pt idx="0" formatCode="General">
                  <c:v>50.1</c:v>
                </c:pt>
                <c:pt idx="1">
                  <c:v>57.3</c:v>
                </c:pt>
                <c:pt idx="2">
                  <c:v>59.4</c:v>
                </c:pt>
                <c:pt idx="3">
                  <c:v>57.9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013-44D9-844A-9DFF3C19C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490304"/>
        <c:axId val="105492864"/>
      </c:scatterChart>
      <c:valAx>
        <c:axId val="105490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Degree of platelets alignment with loading direction, </a:t>
                </a:r>
                <a:r>
                  <a:rPr lang="en-US" sz="1200" b="1" i="1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5000">
                    <a:solidFill>
                      <a:schemeClr val="tx1"/>
                    </a:solidFill>
                  </a:rPr>
                  <a:t>11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492864"/>
        <c:crosses val="autoZero"/>
        <c:crossBetween val="midCat"/>
        <c:majorUnit val="0.1"/>
        <c:minorUnit val="5.000000000000001E-2"/>
      </c:valAx>
      <c:valAx>
        <c:axId val="10549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Stiffness (GPa)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0.314166666666666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490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16027712160979876"/>
          <c:y val="0.2004651501895596"/>
          <c:w val="0.42861176727909012"/>
          <c:h val="0.17082895888013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20866141732283"/>
          <c:y val="0.14583333333333334"/>
          <c:w val="0.83456146106736662"/>
          <c:h val="0.65749999999999997"/>
        </c:manualLayout>
      </c:layout>
      <c:scatterChart>
        <c:scatterStyle val="lineMarker"/>
        <c:varyColors val="0"/>
        <c:ser>
          <c:idx val="0"/>
          <c:order val="0"/>
          <c:tx>
            <c:v>t=3.6mm (simulated results)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'summary-thin and thick'!$E$8:$E$42</c:f>
              <c:numCache>
                <c:formatCode>General</c:formatCode>
                <c:ptCount val="35"/>
                <c:pt idx="0">
                  <c:v>0.248198</c:v>
                </c:pt>
                <c:pt idx="1">
                  <c:v>0.24024000000000001</c:v>
                </c:pt>
                <c:pt idx="2">
                  <c:v>0.259963</c:v>
                </c:pt>
                <c:pt idx="3">
                  <c:v>0.24493300000000001</c:v>
                </c:pt>
                <c:pt idx="4">
                  <c:v>0.24857699999999999</c:v>
                </c:pt>
                <c:pt idx="5">
                  <c:v>0.36368200000000001</c:v>
                </c:pt>
                <c:pt idx="6">
                  <c:v>0.34248600000000001</c:v>
                </c:pt>
                <c:pt idx="7">
                  <c:v>0.35263800000000001</c:v>
                </c:pt>
                <c:pt idx="8">
                  <c:v>0.35878599999999999</c:v>
                </c:pt>
                <c:pt idx="9">
                  <c:v>0.34364699999999998</c:v>
                </c:pt>
                <c:pt idx="10">
                  <c:v>0.45893299999999998</c:v>
                </c:pt>
                <c:pt idx="11">
                  <c:v>0.44509300000000002</c:v>
                </c:pt>
                <c:pt idx="12">
                  <c:v>0.44232500000000002</c:v>
                </c:pt>
                <c:pt idx="13">
                  <c:v>0.41368199999999999</c:v>
                </c:pt>
                <c:pt idx="14">
                  <c:v>0.44469999999999998</c:v>
                </c:pt>
                <c:pt idx="15">
                  <c:v>0.50049500000000002</c:v>
                </c:pt>
                <c:pt idx="16">
                  <c:v>0.49456499999999998</c:v>
                </c:pt>
                <c:pt idx="17">
                  <c:v>0.50095100000000004</c:v>
                </c:pt>
                <c:pt idx="18">
                  <c:v>0.50373599999999996</c:v>
                </c:pt>
                <c:pt idx="19">
                  <c:v>0.50837900000000003</c:v>
                </c:pt>
                <c:pt idx="20">
                  <c:v>0.57449600000000001</c:v>
                </c:pt>
                <c:pt idx="21">
                  <c:v>0.54654899999999995</c:v>
                </c:pt>
                <c:pt idx="22">
                  <c:v>0.56155900000000003</c:v>
                </c:pt>
                <c:pt idx="23">
                  <c:v>0.55928999999999995</c:v>
                </c:pt>
                <c:pt idx="24">
                  <c:v>0.55981700000000001</c:v>
                </c:pt>
                <c:pt idx="25">
                  <c:v>0.631552</c:v>
                </c:pt>
                <c:pt idx="26">
                  <c:v>0.654308</c:v>
                </c:pt>
                <c:pt idx="27">
                  <c:v>0.66176000000000001</c:v>
                </c:pt>
                <c:pt idx="28">
                  <c:v>0.66739700000000002</c:v>
                </c:pt>
                <c:pt idx="29">
                  <c:v>0.64385099999999995</c:v>
                </c:pt>
                <c:pt idx="30">
                  <c:v>0.75271699999999997</c:v>
                </c:pt>
                <c:pt idx="31">
                  <c:v>0.759459</c:v>
                </c:pt>
                <c:pt idx="32">
                  <c:v>0.76705699999999999</c:v>
                </c:pt>
                <c:pt idx="33">
                  <c:v>0.77127699999999999</c:v>
                </c:pt>
                <c:pt idx="34">
                  <c:v>0.76622000000000001</c:v>
                </c:pt>
              </c:numCache>
            </c:numRef>
          </c:xVal>
          <c:yVal>
            <c:numRef>
              <c:f>'summary-thin and thick'!$G$8:$G$42</c:f>
              <c:numCache>
                <c:formatCode>0.00</c:formatCode>
                <c:ptCount val="35"/>
                <c:pt idx="0">
                  <c:v>121.20042419433594</c:v>
                </c:pt>
                <c:pt idx="1">
                  <c:v>114.18468475341797</c:v>
                </c:pt>
                <c:pt idx="2">
                  <c:v>128.56178283691406</c:v>
                </c:pt>
                <c:pt idx="3">
                  <c:v>94.722991943359375</c:v>
                </c:pt>
                <c:pt idx="4">
                  <c:v>138.27734375</c:v>
                </c:pt>
                <c:pt idx="5" formatCode="General">
                  <c:v>175.06468200683594</c:v>
                </c:pt>
                <c:pt idx="6" formatCode="General">
                  <c:v>133.01908874511719</c:v>
                </c:pt>
                <c:pt idx="7" formatCode="General">
                  <c:v>160.56382751464844</c:v>
                </c:pt>
                <c:pt idx="8" formatCode="General">
                  <c:v>157.47294616699219</c:v>
                </c:pt>
                <c:pt idx="9" formatCode="General">
                  <c:v>146.055419921875</c:v>
                </c:pt>
                <c:pt idx="10">
                  <c:v>216.27154541015625</c:v>
                </c:pt>
                <c:pt idx="11">
                  <c:v>213.27540588378906</c:v>
                </c:pt>
                <c:pt idx="12">
                  <c:v>224.79476928710938</c:v>
                </c:pt>
                <c:pt idx="13">
                  <c:v>182.35638427734375</c:v>
                </c:pt>
                <c:pt idx="14">
                  <c:v>203.24398803710938</c:v>
                </c:pt>
                <c:pt idx="15">
                  <c:v>241.8841552734375</c:v>
                </c:pt>
                <c:pt idx="16">
                  <c:v>253.51870727539063</c:v>
                </c:pt>
                <c:pt idx="17">
                  <c:v>218.8822021484375</c:v>
                </c:pt>
                <c:pt idx="18">
                  <c:v>259.0858154296875</c:v>
                </c:pt>
                <c:pt idx="19">
                  <c:v>251.27565002441406</c:v>
                </c:pt>
                <c:pt idx="20">
                  <c:v>303.68121337890625</c:v>
                </c:pt>
                <c:pt idx="21">
                  <c:v>266.3253173828125</c:v>
                </c:pt>
                <c:pt idx="22">
                  <c:v>297.86749267578125</c:v>
                </c:pt>
                <c:pt idx="23">
                  <c:v>256.03302001953125</c:v>
                </c:pt>
                <c:pt idx="24">
                  <c:v>247.66133117675781</c:v>
                </c:pt>
                <c:pt idx="25">
                  <c:v>324.40631103515625</c:v>
                </c:pt>
                <c:pt idx="26">
                  <c:v>363.15432739257813</c:v>
                </c:pt>
                <c:pt idx="27">
                  <c:v>353.19790649414063</c:v>
                </c:pt>
                <c:pt idx="28">
                  <c:v>400.67489624023438</c:v>
                </c:pt>
                <c:pt idx="29">
                  <c:v>345.20404052734375</c:v>
                </c:pt>
                <c:pt idx="30">
                  <c:v>392.66104125976563</c:v>
                </c:pt>
                <c:pt idx="31">
                  <c:v>428.0850830078125</c:v>
                </c:pt>
                <c:pt idx="32">
                  <c:v>461.32000732421875</c:v>
                </c:pt>
                <c:pt idx="33">
                  <c:v>479.43234252929688</c:v>
                </c:pt>
                <c:pt idx="34">
                  <c:v>437.06289672851563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F1-4BF8-A0DE-097C4CDB0D9F}"/>
            </c:ext>
          </c:extLst>
        </c:ser>
        <c:ser>
          <c:idx val="1"/>
          <c:order val="1"/>
          <c:tx>
            <c:v>experim QLF 0499683b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summary!$E$73:$E$77</c:f>
              <c:numCache>
                <c:formatCode>General</c:formatCode>
                <c:ptCount val="5"/>
                <c:pt idx="0">
                  <c:v>0.49769999999999998</c:v>
                </c:pt>
                <c:pt idx="1">
                  <c:v>0.51890000000000003</c:v>
                </c:pt>
                <c:pt idx="2">
                  <c:v>0.56279999999999997</c:v>
                </c:pt>
                <c:pt idx="3">
                  <c:v>0.53400000000000003</c:v>
                </c:pt>
                <c:pt idx="4">
                  <c:v>0.56200000000000006</c:v>
                </c:pt>
              </c:numCache>
            </c:numRef>
          </c:xVal>
          <c:yVal>
            <c:numRef>
              <c:f>summary!$H$73:$H$77</c:f>
              <c:numCache>
                <c:formatCode>General</c:formatCode>
                <c:ptCount val="5"/>
                <c:pt idx="0">
                  <c:v>221.09</c:v>
                </c:pt>
                <c:pt idx="1">
                  <c:v>238.3</c:v>
                </c:pt>
                <c:pt idx="2">
                  <c:v>260.92</c:v>
                </c:pt>
                <c:pt idx="3">
                  <c:v>184.39</c:v>
                </c:pt>
                <c:pt idx="4">
                  <c:v>263.01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F1-4BF8-A0DE-097C4CDB0D9F}"/>
            </c:ext>
          </c:extLst>
        </c:ser>
        <c:ser>
          <c:idx val="2"/>
          <c:order val="2"/>
          <c:tx>
            <c:v>experim QHF 0498903,05,06,07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summary!$J$90:$J$93</c:f>
              <c:numCache>
                <c:formatCode>General</c:formatCode>
                <c:ptCount val="4"/>
                <c:pt idx="0">
                  <c:v>0.7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</c:numCache>
            </c:numRef>
          </c:xVal>
          <c:yVal>
            <c:numRef>
              <c:f>summary!$H$90:$H$93</c:f>
              <c:numCache>
                <c:formatCode>General</c:formatCode>
                <c:ptCount val="4"/>
                <c:pt idx="0">
                  <c:v>292</c:v>
                </c:pt>
                <c:pt idx="1">
                  <c:v>326.89480011513905</c:v>
                </c:pt>
                <c:pt idx="2">
                  <c:v>438.05279466296412</c:v>
                </c:pt>
                <c:pt idx="3">
                  <c:v>386.05597792038463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F1-4BF8-A0DE-097C4CDB0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123072"/>
        <c:axId val="107125376"/>
      </c:scatterChart>
      <c:valAx>
        <c:axId val="107123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Degree of platelets alignment with loading direction, </a:t>
                </a:r>
                <a:r>
                  <a:rPr lang="en-US" sz="1200" b="1" i="1">
                    <a:solidFill>
                      <a:schemeClr val="tx1"/>
                    </a:solidFill>
                  </a:rPr>
                  <a:t>a</a:t>
                </a:r>
                <a:r>
                  <a:rPr lang="en-US" sz="1200" b="1" baseline="-25000">
                    <a:solidFill>
                      <a:schemeClr val="tx1"/>
                    </a:solidFill>
                  </a:rPr>
                  <a:t>11</a:t>
                </a:r>
              </a:p>
            </c:rich>
          </c:tx>
          <c:layout>
            <c:manualLayout>
              <c:xMode val="edge"/>
              <c:yMode val="edge"/>
              <c:x val="0.16918372703412074"/>
              <c:y val="0.905092592592592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125376"/>
        <c:crosses val="autoZero"/>
        <c:crossBetween val="midCat"/>
        <c:majorUnit val="0.1"/>
        <c:minorUnit val="5.000000000000001E-2"/>
      </c:valAx>
      <c:valAx>
        <c:axId val="10712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Strength (MPa)</a:t>
                </a:r>
              </a:p>
            </c:rich>
          </c:tx>
          <c:layout>
            <c:manualLayout>
              <c:xMode val="edge"/>
              <c:yMode val="edge"/>
              <c:x val="2.7777777777777779E-3"/>
              <c:y val="0.253981481481481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123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15544477941100932"/>
          <c:y val="0.15616878710664264"/>
          <c:w val="0.47451907692295986"/>
          <c:h val="0.21915225947031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sng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0" u="sng">
                <a:solidFill>
                  <a:schemeClr val="tx1"/>
                </a:solidFill>
              </a:rPr>
              <a:t>1/2x1/2in</a:t>
            </a:r>
            <a:r>
              <a:rPr lang="en-US" sz="1200" b="0" u="sng" baseline="0">
                <a:solidFill>
                  <a:schemeClr val="tx1"/>
                </a:solidFill>
              </a:rPr>
              <a:t> platelets; bar thickn=3.6mm</a:t>
            </a:r>
            <a:endParaRPr lang="en-US" sz="1200" b="0" u="sng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80569316408104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sng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81834814050176"/>
          <c:y val="0.16041666666666665"/>
          <c:w val="0.80061629560134551"/>
          <c:h val="0.741782589676290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thickness.xlsx]experimental'!$E$15:$E$16</c:f>
              <c:numCache>
                <c:formatCode>General</c:formatCode>
                <c:ptCount val="2"/>
                <c:pt idx="0">
                  <c:v>41.491999999999997</c:v>
                </c:pt>
                <c:pt idx="1">
                  <c:v>44.225999999999999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A1-4F01-BA1A-A0ACFBD71083}"/>
            </c:ext>
          </c:extLst>
        </c:ser>
        <c:ser>
          <c:idx val="1"/>
          <c:order val="1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thickness.xlsx]experimental'!$F$15:$F$16</c:f>
              <c:numCache>
                <c:formatCode>General</c:formatCode>
                <c:ptCount val="2"/>
                <c:pt idx="0">
                  <c:v>40.46</c:v>
                </c:pt>
                <c:pt idx="1">
                  <c:v>39.073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A1-4F01-BA1A-A0ACFBD71083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thickness.xlsx]experimental'!$G$15:$G$16</c:f>
              <c:numCache>
                <c:formatCode>General</c:formatCode>
                <c:ptCount val="2"/>
                <c:pt idx="0">
                  <c:v>43.109000000000002</c:v>
                </c:pt>
                <c:pt idx="1">
                  <c:v>36.631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A1-4F01-BA1A-A0ACFBD71083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thickness.xlsx]experimental'!$H$15:$H$16</c:f>
              <c:numCache>
                <c:formatCode>General</c:formatCode>
                <c:ptCount val="2"/>
                <c:pt idx="0">
                  <c:v>42.222999999999999</c:v>
                </c:pt>
                <c:pt idx="1">
                  <c:v>40.756999999999998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3A1-4F01-BA1A-A0ACFBD71083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3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5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thickness.xlsx]experimental'!$I$15:$I$16</c:f>
              <c:numCache>
                <c:formatCode>General</c:formatCode>
                <c:ptCount val="2"/>
                <c:pt idx="0">
                  <c:v>41.975000000000001</c:v>
                </c:pt>
                <c:pt idx="1">
                  <c:v>35.395000000000003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3A1-4F01-BA1A-A0ACFBD71083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thickness.xlsx]experimental'!$J$15:$J$16</c:f>
              <c:numCache>
                <c:formatCode>General</c:formatCode>
                <c:ptCount val="2"/>
                <c:pt idx="0">
                  <c:v>37.923999999999999</c:v>
                </c:pt>
                <c:pt idx="1">
                  <c:v>37.115000000000002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3A1-4F01-BA1A-A0ACFBD71083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F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thickness.xlsx]experimental'!$K$15:$K$16</c:f>
              <c:numCache>
                <c:formatCode>General</c:formatCode>
                <c:ptCount val="2"/>
                <c:pt idx="0">
                  <c:v>36.463999999999999</c:v>
                </c:pt>
                <c:pt idx="1">
                  <c:v>38.735999999999997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33A1-4F01-BA1A-A0ACFBD71083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4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thickness.xlsx]experimental'!$L$15:$L$16</c:f>
              <c:numCache>
                <c:formatCode>General</c:formatCode>
                <c:ptCount val="2"/>
                <c:pt idx="0">
                  <c:v>36.959000000000003</c:v>
                </c:pt>
                <c:pt idx="1">
                  <c:v>41.954000000000001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33A1-4F01-BA1A-A0ACFBD71083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9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thickness.xlsx]experimental'!$M$15:$M$16</c:f>
              <c:numCache>
                <c:formatCode>General</c:formatCode>
                <c:ptCount val="2"/>
                <c:pt idx="0">
                  <c:v>32.194000000000003</c:v>
                </c:pt>
                <c:pt idx="1">
                  <c:v>38.130000000000003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33A1-4F01-BA1A-A0ACFBD71083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E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thickness.xlsx]experimental'!$N$15:$N$16</c:f>
              <c:numCache>
                <c:formatCode>General</c:formatCode>
                <c:ptCount val="2"/>
                <c:pt idx="0">
                  <c:v>35.494</c:v>
                </c:pt>
                <c:pt idx="1">
                  <c:v>40.692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33A1-4F01-BA1A-A0ACFBD71083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33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thickness.xlsx]experimental'!$O$15:$O$16</c:f>
              <c:numCache>
                <c:formatCode>General</c:formatCode>
                <c:ptCount val="2"/>
                <c:pt idx="0">
                  <c:v>47.798000000000002</c:v>
                </c:pt>
                <c:pt idx="1">
                  <c:v>39.872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33A1-4F01-BA1A-A0ACFBD71083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6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38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thickness.xlsx]experimental'!$P$15:$P$16</c:f>
              <c:numCache>
                <c:formatCode>General</c:formatCode>
                <c:ptCount val="2"/>
                <c:pt idx="0">
                  <c:v>47.698</c:v>
                </c:pt>
                <c:pt idx="1">
                  <c:v>42.262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33A1-4F01-BA1A-A0ACFBD71083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3D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thickness.xlsx]experimental'!$Q$15:$Q$16</c:f>
              <c:numCache>
                <c:formatCode>General</c:formatCode>
                <c:ptCount val="2"/>
                <c:pt idx="0">
                  <c:v>47.198</c:v>
                </c:pt>
                <c:pt idx="1">
                  <c:v>38.923000000000002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33A1-4F01-BA1A-A0ACFBD71083}"/>
            </c:ext>
          </c:extLst>
        </c:ser>
        <c:ser>
          <c:idx val="13"/>
          <c:order val="13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0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2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thickness.xlsx]experimental'!$R$15:$R$16</c:f>
              <c:numCache>
                <c:formatCode>General</c:formatCode>
                <c:ptCount val="2"/>
                <c:pt idx="0">
                  <c:v>47.362000000000002</c:v>
                </c:pt>
                <c:pt idx="1">
                  <c:v>41.09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33A1-4F01-BA1A-A0ACFBD71083}"/>
            </c:ext>
          </c:extLst>
        </c:ser>
        <c:ser>
          <c:idx val="14"/>
          <c:order val="14"/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7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thickness.xlsx]experimental'!$S$15:$S$16</c:f>
              <c:numCache>
                <c:formatCode>General</c:formatCode>
                <c:ptCount val="2"/>
                <c:pt idx="0">
                  <c:v>46.347999999999999</c:v>
                </c:pt>
                <c:pt idx="1">
                  <c:v>43.281999999999996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33A1-4F01-BA1A-A0ACFBD71083}"/>
            </c:ext>
          </c:extLst>
        </c:ser>
        <c:ser>
          <c:idx val="15"/>
          <c:order val="15"/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A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C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thickness.xlsx]experimental'!$T$15:$T$16</c:f>
              <c:numCache>
                <c:formatCode>General</c:formatCode>
                <c:ptCount val="2"/>
                <c:pt idx="0">
                  <c:v>44.555</c:v>
                </c:pt>
                <c:pt idx="1">
                  <c:v>40.421999999999997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33A1-4F01-BA1A-A0ACFBD71083}"/>
            </c:ext>
          </c:extLst>
        </c:ser>
        <c:ser>
          <c:idx val="16"/>
          <c:order val="16"/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51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thickness.xlsx]experimental'!$U$15:$U$16</c:f>
              <c:numCache>
                <c:formatCode>General</c:formatCode>
                <c:ptCount val="2"/>
                <c:pt idx="0">
                  <c:v>40.305999999999997</c:v>
                </c:pt>
                <c:pt idx="1">
                  <c:v>38.661000000000001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2-33A1-4F01-BA1A-A0ACFBD71083}"/>
            </c:ext>
          </c:extLst>
        </c:ser>
        <c:ser>
          <c:idx val="17"/>
          <c:order val="17"/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4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56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thickness.xlsx]experimental'!$V$15:$V$16</c:f>
              <c:numCache>
                <c:formatCode>General</c:formatCode>
                <c:ptCount val="2"/>
                <c:pt idx="0">
                  <c:v>38.192999999999998</c:v>
                </c:pt>
                <c:pt idx="1">
                  <c:v>41.274000000000001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7-33A1-4F01-BA1A-A0ACFBD71083}"/>
            </c:ext>
          </c:extLst>
        </c:ser>
        <c:ser>
          <c:idx val="18"/>
          <c:order val="18"/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9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5B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thickness.xlsx]experimental'!$W$15:$W$16</c:f>
              <c:numCache>
                <c:formatCode>General</c:formatCode>
                <c:ptCount val="2"/>
                <c:pt idx="0">
                  <c:v>42.234999999999999</c:v>
                </c:pt>
                <c:pt idx="1">
                  <c:v>38.268000000000001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C-33A1-4F01-BA1A-A0ACFBD71083}"/>
            </c:ext>
          </c:extLst>
        </c:ser>
        <c:ser>
          <c:idx val="19"/>
          <c:order val="19"/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E-33A1-4F01-BA1A-A0ACFBD71083}"/>
              </c:ext>
            </c:extLst>
          </c:dPt>
          <c:dPt>
            <c:idx val="1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60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thickness.xlsx]experimental'!$X$15:$X$16</c:f>
              <c:numCache>
                <c:formatCode>General</c:formatCode>
                <c:ptCount val="2"/>
                <c:pt idx="0">
                  <c:v>40.704999999999998</c:v>
                </c:pt>
                <c:pt idx="1">
                  <c:v>41.698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1-33A1-4F01-BA1A-A0ACFBD71083}"/>
            </c:ext>
          </c:extLst>
        </c:ser>
        <c:ser>
          <c:idx val="20"/>
          <c:order val="20"/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thickness.xlsx]experimental'!$Y$15:$Y$16</c:f>
              <c:numCache>
                <c:formatCode>General</c:formatCode>
                <c:ptCount val="2"/>
                <c:pt idx="0">
                  <c:v>38.590000000000003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4-33A1-4F01-BA1A-A0ACFBD71083}"/>
            </c:ext>
          </c:extLst>
        </c:ser>
        <c:ser>
          <c:idx val="21"/>
          <c:order val="21"/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6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thickness.xlsx]experimental'!$Z$15:$Z$16</c:f>
              <c:numCache>
                <c:formatCode>General</c:formatCode>
                <c:ptCount val="2"/>
                <c:pt idx="0">
                  <c:v>37.270000000000003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7-33A1-4F01-BA1A-A0ACFBD71083}"/>
            </c:ext>
          </c:extLst>
        </c:ser>
        <c:ser>
          <c:idx val="22"/>
          <c:order val="22"/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thickness.xlsx]experimental'!$AA$15:$AA$16</c:f>
              <c:numCache>
                <c:formatCode>General</c:formatCode>
                <c:ptCount val="2"/>
                <c:pt idx="0">
                  <c:v>35.343000000000004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A-33A1-4F01-BA1A-A0ACFBD71083}"/>
            </c:ext>
          </c:extLst>
        </c:ser>
        <c:ser>
          <c:idx val="23"/>
          <c:order val="23"/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C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thickness.xlsx]experimental'!$AB$15:$AB$16</c:f>
              <c:numCache>
                <c:formatCode>General</c:formatCode>
                <c:ptCount val="2"/>
                <c:pt idx="0">
                  <c:v>35.207999999999998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D-33A1-4F01-BA1A-A0ACFBD71083}"/>
            </c:ext>
          </c:extLst>
        </c:ser>
        <c:ser>
          <c:idx val="24"/>
          <c:order val="24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thickness.xlsx]experimental'!$AC$15:$AC$16</c:f>
              <c:numCache>
                <c:formatCode>General</c:formatCode>
                <c:ptCount val="2"/>
                <c:pt idx="0">
                  <c:v>34.238999999999997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0-33A1-4F01-BA1A-A0ACFBD71083}"/>
            </c:ext>
          </c:extLst>
        </c:ser>
        <c:ser>
          <c:idx val="25"/>
          <c:order val="25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2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thickness.xlsx]experimental'!$AD$15:$AD$16</c:f>
              <c:numCache>
                <c:formatCode>General</c:formatCode>
                <c:ptCount val="2"/>
                <c:pt idx="0">
                  <c:v>49.38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3-33A1-4F01-BA1A-A0ACFBD71083}"/>
            </c:ext>
          </c:extLst>
        </c:ser>
        <c:ser>
          <c:idx val="26"/>
          <c:order val="26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5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thickness.xlsx]experimental'!$AE$15:$AE$16</c:f>
              <c:numCache>
                <c:formatCode>General</c:formatCode>
                <c:ptCount val="2"/>
                <c:pt idx="0">
                  <c:v>45.9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6-33A1-4F01-BA1A-A0ACFBD71083}"/>
            </c:ext>
          </c:extLst>
        </c:ser>
        <c:ser>
          <c:idx val="27"/>
          <c:order val="27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8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thickness.xlsx]experimental'!$AF$15:$AF$16</c:f>
              <c:numCache>
                <c:formatCode>General</c:formatCode>
                <c:ptCount val="2"/>
                <c:pt idx="0">
                  <c:v>43.103999999999999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9-33A1-4F01-BA1A-A0ACFBD71083}"/>
            </c:ext>
          </c:extLst>
        </c:ser>
        <c:ser>
          <c:idx val="28"/>
          <c:order val="28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B-33A1-4F01-BA1A-A0ACFBD71083}"/>
              </c:ext>
            </c:extLst>
          </c:dPt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thickness.xlsx]experimental'!$AG$15:$AG$16</c:f>
              <c:numCache>
                <c:formatCode>General</c:formatCode>
                <c:ptCount val="2"/>
                <c:pt idx="0">
                  <c:v>45.101999999999997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C-33A1-4F01-BA1A-A0ACFBD71083}"/>
            </c:ext>
          </c:extLst>
        </c:ser>
        <c:ser>
          <c:idx val="29"/>
          <c:order val="29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'[digiBars - summary -- variability with bar thickness.xlsx]experimental'!$C$15:$C$16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thickness.xlsx]experimental'!$AH$15:$AH$16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7D-33A1-4F01-BA1A-A0ACFBD71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9071872"/>
        <c:axId val="269073408"/>
      </c:barChart>
      <c:catAx>
        <c:axId val="26907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9073408"/>
        <c:crosses val="autoZero"/>
        <c:auto val="1"/>
        <c:lblAlgn val="ctr"/>
        <c:lblOffset val="100"/>
        <c:noMultiLvlLbl val="0"/>
      </c:catAx>
      <c:valAx>
        <c:axId val="26907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300" b="1">
                    <a:solidFill>
                      <a:schemeClr val="tx1"/>
                    </a:solidFill>
                  </a:rPr>
                  <a:t>Effective tensile stiffness (GPa)</a:t>
                </a:r>
              </a:p>
            </c:rich>
          </c:tx>
          <c:layout>
            <c:manualLayout>
              <c:xMode val="edge"/>
              <c:yMode val="edge"/>
              <c:x val="2.7786687507411608E-3"/>
              <c:y val="0.168020924467774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907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0" u="sng" dirty="0"/>
              <a:t>1/2x1/2in</a:t>
            </a:r>
            <a:r>
              <a:rPr lang="en-US" sz="1200" b="0" u="sng" baseline="0" dirty="0"/>
              <a:t> platelets; bar </a:t>
            </a:r>
            <a:r>
              <a:rPr lang="en-US" sz="1200" b="0" u="sng" baseline="0" dirty="0" err="1">
                <a:solidFill>
                  <a:schemeClr val="tx1"/>
                </a:solidFill>
              </a:rPr>
              <a:t>thickn</a:t>
            </a:r>
            <a:r>
              <a:rPr lang="en-US" sz="1200" b="0" u="sng" baseline="0" dirty="0">
                <a:solidFill>
                  <a:schemeClr val="tx1"/>
                </a:solidFill>
              </a:rPr>
              <a:t>=3.6mm</a:t>
            </a:r>
            <a:endParaRPr lang="en-US" sz="1200" b="0" u="sng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80569316408104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38263668971722"/>
          <c:y val="0.16041666666666665"/>
          <c:w val="0.77560827684467504"/>
          <c:h val="0.741782589676290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thickness.xlsx]experimental'!$E$7:$E$8</c:f>
              <c:numCache>
                <c:formatCode>General</c:formatCode>
                <c:ptCount val="2"/>
                <c:pt idx="0">
                  <c:v>241.88</c:v>
                </c:pt>
                <c:pt idx="1">
                  <c:v>222.8793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F2-475D-A1F3-6FE5EAA3861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thickness.xlsx]experimental'!$F$7:$F$8</c:f>
              <c:numCache>
                <c:formatCode>General</c:formatCode>
                <c:ptCount val="2"/>
                <c:pt idx="0">
                  <c:v>253.52</c:v>
                </c:pt>
                <c:pt idx="1">
                  <c:v>163.1919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F2-475D-A1F3-6FE5EAA3861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thickness.xlsx]experimental'!$G$7:$G$8</c:f>
              <c:numCache>
                <c:formatCode>General</c:formatCode>
                <c:ptCount val="2"/>
                <c:pt idx="0">
                  <c:v>218.88</c:v>
                </c:pt>
                <c:pt idx="1">
                  <c:v>195.8963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EF2-475D-A1F3-6FE5EAA38619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thickness.xlsx]experimental'!$H$7:$H$8</c:f>
              <c:numCache>
                <c:formatCode>General</c:formatCode>
                <c:ptCount val="2"/>
                <c:pt idx="0">
                  <c:v>259.08999999999997</c:v>
                </c:pt>
                <c:pt idx="1">
                  <c:v>257.9366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EF2-475D-A1F3-6FE5EAA38619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thickness.xlsx]experimental'!$I$7:$I$8</c:f>
              <c:numCache>
                <c:formatCode>General</c:formatCode>
                <c:ptCount val="2"/>
                <c:pt idx="0">
                  <c:v>251.28</c:v>
                </c:pt>
                <c:pt idx="1">
                  <c:v>179.19720000000001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EF2-475D-A1F3-6FE5EAA38619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thickness.xlsx]experimental'!$J$7:$J$8</c:f>
              <c:numCache>
                <c:formatCode>General</c:formatCode>
                <c:ptCount val="2"/>
                <c:pt idx="0">
                  <c:v>216.27</c:v>
                </c:pt>
                <c:pt idx="1">
                  <c:v>221.08959999999999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EEF2-475D-A1F3-6FE5EAA38619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thickness.xlsx]experimental'!$K$7:$K$8</c:f>
              <c:numCache>
                <c:formatCode>General</c:formatCode>
                <c:ptCount val="2"/>
                <c:pt idx="0">
                  <c:v>213.28</c:v>
                </c:pt>
                <c:pt idx="1">
                  <c:v>238.2979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EEF2-475D-A1F3-6FE5EAA38619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thickness.xlsx]experimental'!$L$7:$L$8</c:f>
              <c:numCache>
                <c:formatCode>General</c:formatCode>
                <c:ptCount val="2"/>
                <c:pt idx="0">
                  <c:v>224.79</c:v>
                </c:pt>
                <c:pt idx="1">
                  <c:v>260.9239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EEF2-475D-A1F3-6FE5EAA38619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thickness.xlsx]experimental'!$M$7:$M$8</c:f>
              <c:numCache>
                <c:formatCode>General</c:formatCode>
                <c:ptCount val="2"/>
                <c:pt idx="0">
                  <c:v>182.36</c:v>
                </c:pt>
                <c:pt idx="1">
                  <c:v>184.3913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EEF2-475D-A1F3-6FE5EAA38619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E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thickness.xlsx]experimental'!$N$7:$N$8</c:f>
              <c:numCache>
                <c:formatCode>General</c:formatCode>
                <c:ptCount val="2"/>
                <c:pt idx="0">
                  <c:v>203.244</c:v>
                </c:pt>
                <c:pt idx="1">
                  <c:v>263.0147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EEF2-475D-A1F3-6FE5EAA38619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thickness.xlsx]experimental'!$O$7:$O$8</c:f>
              <c:numCache>
                <c:formatCode>General</c:formatCode>
                <c:ptCount val="2"/>
                <c:pt idx="0">
                  <c:v>303.68121337890625</c:v>
                </c:pt>
                <c:pt idx="1">
                  <c:v>230.56450000000001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EEF2-475D-A1F3-6FE5EAA38619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8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A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thickness.xlsx]experimental'!$P$7:$P$8</c:f>
              <c:numCache>
                <c:formatCode>General</c:formatCode>
                <c:ptCount val="2"/>
                <c:pt idx="0">
                  <c:v>266.3253173828125</c:v>
                </c:pt>
                <c:pt idx="1">
                  <c:v>228.93940000000001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EEF2-475D-A1F3-6FE5EAA38619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thickness.xlsx]experimental'!$Q$7:$Q$8</c:f>
              <c:numCache>
                <c:formatCode>General</c:formatCode>
                <c:ptCount val="2"/>
                <c:pt idx="0">
                  <c:v>297.86749267578125</c:v>
                </c:pt>
                <c:pt idx="1">
                  <c:v>221.53960000000001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EEF2-475D-A1F3-6FE5EAA38619}"/>
            </c:ext>
          </c:extLst>
        </c:ser>
        <c:ser>
          <c:idx val="13"/>
          <c:order val="13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2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4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thickness.xlsx]experimental'!$R$7:$R$8</c:f>
              <c:numCache>
                <c:formatCode>General</c:formatCode>
                <c:ptCount val="2"/>
                <c:pt idx="0">
                  <c:v>256.03302001953125</c:v>
                </c:pt>
                <c:pt idx="1">
                  <c:v>266.01409999999998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EEF2-475D-A1F3-6FE5EAA38619}"/>
            </c:ext>
          </c:extLst>
        </c:ser>
        <c:ser>
          <c:idx val="14"/>
          <c:order val="14"/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thickness.xlsx]experimental'!$S$7:$S$8</c:f>
              <c:numCache>
                <c:formatCode>General</c:formatCode>
                <c:ptCount val="2"/>
                <c:pt idx="0">
                  <c:v>247.66133117675781</c:v>
                </c:pt>
                <c:pt idx="1">
                  <c:v>234.95699999999999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EEF2-475D-A1F3-6FE5EAA38619}"/>
            </c:ext>
          </c:extLst>
        </c:ser>
        <c:ser>
          <c:idx val="15"/>
          <c:order val="15"/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C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E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thickness.xlsx]experimental'!$T$7:$T$8</c:f>
              <c:numCache>
                <c:formatCode>General</c:formatCode>
                <c:ptCount val="2"/>
                <c:pt idx="0">
                  <c:v>289.64999999999998</c:v>
                </c:pt>
                <c:pt idx="1">
                  <c:v>193.6635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EEF2-475D-A1F3-6FE5EAA38619}"/>
            </c:ext>
          </c:extLst>
        </c:ser>
        <c:ser>
          <c:idx val="16"/>
          <c:order val="16"/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thickness.xlsx]experimental'!$U$7:$U$8</c:f>
              <c:numCache>
                <c:formatCode>General</c:formatCode>
                <c:ptCount val="2"/>
                <c:pt idx="0">
                  <c:v>256.99</c:v>
                </c:pt>
                <c:pt idx="1">
                  <c:v>183.1096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EEF2-475D-A1F3-6FE5EAA38619}"/>
            </c:ext>
          </c:extLst>
        </c:ser>
        <c:ser>
          <c:idx val="17"/>
          <c:order val="17"/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6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8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thickness.xlsx]experimental'!$V$7:$V$8</c:f>
              <c:numCache>
                <c:formatCode>General</c:formatCode>
                <c:ptCount val="2"/>
                <c:pt idx="0">
                  <c:v>247.96</c:v>
                </c:pt>
                <c:pt idx="1">
                  <c:v>169.62629999999999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9-EEF2-475D-A1F3-6FE5EAA38619}"/>
            </c:ext>
          </c:extLst>
        </c:ser>
        <c:ser>
          <c:idx val="18"/>
          <c:order val="18"/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thickness.xlsx]experimental'!$W$7:$W$8</c:f>
              <c:numCache>
                <c:formatCode>General</c:formatCode>
                <c:ptCount val="2"/>
                <c:pt idx="0">
                  <c:v>263.05</c:v>
                </c:pt>
                <c:pt idx="1">
                  <c:v>227.55629999999999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EEF2-475D-A1F3-6FE5EAA38619}"/>
            </c:ext>
          </c:extLst>
        </c:ser>
        <c:ser>
          <c:idx val="19"/>
          <c:order val="19"/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0-EEF2-475D-A1F3-6FE5EAA38619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2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thickness.xlsx]experimental'!$X$7:$X$8</c:f>
              <c:numCache>
                <c:formatCode>General</c:formatCode>
                <c:ptCount val="2"/>
                <c:pt idx="0">
                  <c:v>256.86</c:v>
                </c:pt>
                <c:pt idx="1">
                  <c:v>218.61850000000001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EEF2-475D-A1F3-6FE5EAA38619}"/>
            </c:ext>
          </c:extLst>
        </c:ser>
        <c:ser>
          <c:idx val="20"/>
          <c:order val="20"/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thickness.xlsx]experimental'!$Y$7:$Y$8</c:f>
              <c:numCache>
                <c:formatCode>General</c:formatCode>
                <c:ptCount val="2"/>
                <c:pt idx="0">
                  <c:v>250.19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6-EEF2-475D-A1F3-6FE5EAA38619}"/>
            </c:ext>
          </c:extLst>
        </c:ser>
        <c:ser>
          <c:idx val="21"/>
          <c:order val="21"/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8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thickness.xlsx]experimental'!$Z$7:$Z$8</c:f>
              <c:numCache>
                <c:formatCode>General</c:formatCode>
                <c:ptCount val="2"/>
                <c:pt idx="0">
                  <c:v>231.69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9-EEF2-475D-A1F3-6FE5EAA38619}"/>
            </c:ext>
          </c:extLst>
        </c:ser>
        <c:ser>
          <c:idx val="22"/>
          <c:order val="22"/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thickness.xlsx]experimental'!$AA$7:$AA$8</c:f>
              <c:numCache>
                <c:formatCode>General</c:formatCode>
                <c:ptCount val="2"/>
                <c:pt idx="0">
                  <c:v>227.12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C-EEF2-475D-A1F3-6FE5EAA38619}"/>
            </c:ext>
          </c:extLst>
        </c:ser>
        <c:ser>
          <c:idx val="23"/>
          <c:order val="23"/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E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thickness.xlsx]experimental'!$AB$7:$AB$8</c:f>
              <c:numCache>
                <c:formatCode>General</c:formatCode>
                <c:ptCount val="2"/>
                <c:pt idx="0">
                  <c:v>232.96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F-EEF2-475D-A1F3-6FE5EAA38619}"/>
            </c:ext>
          </c:extLst>
        </c:ser>
        <c:ser>
          <c:idx val="24"/>
          <c:order val="24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1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thickness.xlsx]experimental'!$AC$7:$AC$8</c:f>
              <c:numCache>
                <c:formatCode>General</c:formatCode>
                <c:ptCount val="2"/>
                <c:pt idx="0">
                  <c:v>208.09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2-EEF2-475D-A1F3-6FE5EAA38619}"/>
            </c:ext>
          </c:extLst>
        </c:ser>
        <c:ser>
          <c:idx val="25"/>
          <c:order val="25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4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thickness.xlsx]experimental'!$AD$7:$AD$8</c:f>
              <c:numCache>
                <c:formatCode>General</c:formatCode>
                <c:ptCount val="2"/>
                <c:pt idx="0">
                  <c:v>304.36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5-EEF2-475D-A1F3-6FE5EAA38619}"/>
            </c:ext>
          </c:extLst>
        </c:ser>
        <c:ser>
          <c:idx val="26"/>
          <c:order val="26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7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thickness.xlsx]experimental'!$AE$7:$AE$8</c:f>
              <c:numCache>
                <c:formatCode>General</c:formatCode>
                <c:ptCount val="2"/>
                <c:pt idx="0">
                  <c:v>267.38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8-EEF2-475D-A1F3-6FE5EAA38619}"/>
            </c:ext>
          </c:extLst>
        </c:ser>
        <c:ser>
          <c:idx val="27"/>
          <c:order val="27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A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thickness.xlsx]experimental'!$AF$7:$AF$8</c:f>
              <c:numCache>
                <c:formatCode>General</c:formatCode>
                <c:ptCount val="2"/>
                <c:pt idx="0">
                  <c:v>249.65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B-EEF2-475D-A1F3-6FE5EAA38619}"/>
            </c:ext>
          </c:extLst>
        </c:ser>
        <c:ser>
          <c:idx val="28"/>
          <c:order val="28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D-EEF2-475D-A1F3-6FE5EAA38619}"/>
              </c:ext>
            </c:extLst>
          </c:dPt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thickness.xlsx]experimental'!$AG$7:$AG$8</c:f>
              <c:numCache>
                <c:formatCode>General</c:formatCode>
                <c:ptCount val="2"/>
                <c:pt idx="0">
                  <c:v>283.92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E-EEF2-475D-A1F3-6FE5EAA38619}"/>
            </c:ext>
          </c:extLst>
        </c:ser>
        <c:ser>
          <c:idx val="29"/>
          <c:order val="29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'[digiBars - summary -- variability with bar thickness.xlsx]experimental'!$C$7:$C$8</c:f>
              <c:strCache>
                <c:ptCount val="2"/>
                <c:pt idx="0">
                  <c:v>Simulation</c:v>
                </c:pt>
                <c:pt idx="1">
                  <c:v>Experimental</c:v>
                </c:pt>
              </c:strCache>
            </c:strRef>
          </c:cat>
          <c:val>
            <c:numRef>
              <c:f>'[digiBars - summary -- variability with bar thickness.xlsx]experimental'!$AH$7:$AH$8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7F-EEF2-475D-A1F3-6FE5EAA38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9154560"/>
        <c:axId val="269234176"/>
      </c:barChart>
      <c:catAx>
        <c:axId val="26915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9234176"/>
        <c:crosses val="autoZero"/>
        <c:auto val="1"/>
        <c:lblAlgn val="ctr"/>
        <c:lblOffset val="100"/>
        <c:noMultiLvlLbl val="0"/>
      </c:catAx>
      <c:valAx>
        <c:axId val="26923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300" b="1">
                    <a:solidFill>
                      <a:schemeClr val="tx1"/>
                    </a:solidFill>
                  </a:rPr>
                  <a:t>Effective tensile strength (MPa)</a:t>
                </a:r>
              </a:p>
            </c:rich>
          </c:tx>
          <c:layout>
            <c:manualLayout>
              <c:xMode val="edge"/>
              <c:yMode val="edge"/>
              <c:x val="2.7786687507411608E-3"/>
              <c:y val="0.1402431466899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915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FF0000"/>
                </a:solidFill>
              </a:rPr>
              <a:t>Coupon thickness </a:t>
            </a:r>
            <a:r>
              <a:rPr lang="en-US" b="1" baseline="0" dirty="0">
                <a:solidFill>
                  <a:srgbClr val="FF0000"/>
                </a:solidFill>
              </a:rPr>
              <a:t> = 1mm</a:t>
            </a:r>
            <a:r>
              <a:rPr lang="en-US" baseline="0" dirty="0">
                <a:solidFill>
                  <a:sysClr val="windowText" lastClr="000000"/>
                </a:solidFill>
              </a:rPr>
              <a:t>: avg. 0.49 (</a:t>
            </a:r>
            <a:r>
              <a:rPr lang="en-US" baseline="0" dirty="0" err="1">
                <a:solidFill>
                  <a:sysClr val="windowText" lastClr="000000"/>
                </a:solidFill>
              </a:rPr>
              <a:t>cov</a:t>
            </a:r>
            <a:r>
              <a:rPr lang="en-US" baseline="0" dirty="0">
                <a:solidFill>
                  <a:sysClr val="windowText" lastClr="000000"/>
                </a:solidFill>
              </a:rPr>
              <a:t>. 5%)</a:t>
            </a:r>
            <a:endParaRPr lang="en-US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0108333333333334"/>
          <c:y val="4.62962962962962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90048118985126"/>
          <c:y val="9.7638888888888914E-2"/>
          <c:w val="0.80154396325459309"/>
          <c:h val="0.766234689413823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thickness.xlsx]ori_states'!$D$5:$D$9</c:f>
              <c:numCache>
                <c:formatCode>General</c:formatCode>
                <c:ptCount val="5"/>
                <c:pt idx="0">
                  <c:v>0.53022100000000005</c:v>
                </c:pt>
                <c:pt idx="1">
                  <c:v>0.47157100000000002</c:v>
                </c:pt>
                <c:pt idx="2">
                  <c:v>0.503251</c:v>
                </c:pt>
                <c:pt idx="3">
                  <c:v>0.49757000000000001</c:v>
                </c:pt>
                <c:pt idx="4">
                  <c:v>0.554365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DD-490A-905D-4BB7C69D130D}"/>
            </c:ext>
          </c:extLst>
        </c:ser>
        <c:ser>
          <c:idx val="1"/>
          <c:order val="1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thickness.xlsx]ori_states'!$E$5:$E$9</c:f>
              <c:numCache>
                <c:formatCode>General</c:formatCode>
                <c:ptCount val="5"/>
                <c:pt idx="0">
                  <c:v>0.414607</c:v>
                </c:pt>
                <c:pt idx="1">
                  <c:v>0.39083400000000001</c:v>
                </c:pt>
                <c:pt idx="2">
                  <c:v>0.53943399999999997</c:v>
                </c:pt>
                <c:pt idx="3">
                  <c:v>0.50154399999999999</c:v>
                </c:pt>
                <c:pt idx="4">
                  <c:v>0.53869400000000001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DD-490A-905D-4BB7C69D130D}"/>
            </c:ext>
          </c:extLst>
        </c:ser>
        <c:ser>
          <c:idx val="2"/>
          <c:order val="2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thickness.xlsx]ori_states'!$F$5:$F$9</c:f>
              <c:numCache>
                <c:formatCode>General</c:formatCode>
                <c:ptCount val="5"/>
                <c:pt idx="0">
                  <c:v>0.51185700000000001</c:v>
                </c:pt>
                <c:pt idx="1">
                  <c:v>0.52303999999999995</c:v>
                </c:pt>
                <c:pt idx="2">
                  <c:v>0.54602099999999998</c:v>
                </c:pt>
                <c:pt idx="3">
                  <c:v>0.48166799999999999</c:v>
                </c:pt>
                <c:pt idx="4">
                  <c:v>0.40937200000000001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DD-490A-905D-4BB7C69D130D}"/>
            </c:ext>
          </c:extLst>
        </c:ser>
        <c:ser>
          <c:idx val="3"/>
          <c:order val="3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thickness.xlsx]ori_states'!$G$5:$G$9</c:f>
              <c:numCache>
                <c:formatCode>General</c:formatCode>
                <c:ptCount val="5"/>
                <c:pt idx="0">
                  <c:v>0.50592999999999999</c:v>
                </c:pt>
                <c:pt idx="1">
                  <c:v>0.40947</c:v>
                </c:pt>
                <c:pt idx="2">
                  <c:v>0.52304399999999995</c:v>
                </c:pt>
                <c:pt idx="3">
                  <c:v>0.42011300000000001</c:v>
                </c:pt>
                <c:pt idx="4">
                  <c:v>0.56960599999999995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DD-490A-905D-4BB7C69D130D}"/>
            </c:ext>
          </c:extLst>
        </c:ser>
        <c:ser>
          <c:idx val="4"/>
          <c:order val="4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thickness.xlsx]ori_states'!$H$5:$H$9</c:f>
              <c:numCache>
                <c:formatCode>General</c:formatCode>
                <c:ptCount val="5"/>
                <c:pt idx="0">
                  <c:v>0.49035400000000001</c:v>
                </c:pt>
                <c:pt idx="1">
                  <c:v>0.443054</c:v>
                </c:pt>
                <c:pt idx="2">
                  <c:v>0.523814</c:v>
                </c:pt>
                <c:pt idx="3">
                  <c:v>0.46024500000000002</c:v>
                </c:pt>
                <c:pt idx="4">
                  <c:v>0.54810899999999996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DD-490A-905D-4BB7C69D130D}"/>
            </c:ext>
          </c:extLst>
        </c:ser>
        <c:ser>
          <c:idx val="5"/>
          <c:order val="5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thickness.xlsx]ori_states'!$I$5:$I$9</c:f>
              <c:numCache>
                <c:formatCode>General</c:formatCode>
                <c:ptCount val="5"/>
                <c:pt idx="0">
                  <c:v>0.57004900000000003</c:v>
                </c:pt>
                <c:pt idx="1">
                  <c:v>0.44587199999999999</c:v>
                </c:pt>
                <c:pt idx="2">
                  <c:v>0.47103699999999998</c:v>
                </c:pt>
                <c:pt idx="3">
                  <c:v>0.42387399999999997</c:v>
                </c:pt>
                <c:pt idx="4">
                  <c:v>0.57733699999999999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DD-490A-905D-4BB7C69D1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5130624"/>
        <c:axId val="105136896"/>
      </c:barChart>
      <c:catAx>
        <c:axId val="105130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</a:rPr>
                  <a:t>Coupon ID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36896"/>
        <c:crosses val="autoZero"/>
        <c:auto val="1"/>
        <c:lblAlgn val="ctr"/>
        <c:lblOffset val="100"/>
        <c:noMultiLvlLbl val="0"/>
      </c:catAx>
      <c:valAx>
        <c:axId val="10513689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Degree of alignment, </a:t>
                </a:r>
                <a:r>
                  <a:rPr lang="en-US" sz="1400" b="1" i="1">
                    <a:solidFill>
                      <a:sysClr val="windowText" lastClr="000000"/>
                    </a:solidFill>
                  </a:rPr>
                  <a:t>a</a:t>
                </a:r>
                <a:r>
                  <a:rPr lang="en-US" sz="1400" baseline="-25000">
                    <a:solidFill>
                      <a:sysClr val="windowText" lastClr="000000"/>
                    </a:solidFill>
                  </a:rPr>
                  <a:t>11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0.161265310586176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chemeClr val="dk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3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FF0000"/>
                </a:solidFill>
              </a:rPr>
              <a:t>Coupon thickness = 3.6mm</a:t>
            </a:r>
            <a:r>
              <a:rPr lang="en-US" dirty="0">
                <a:solidFill>
                  <a:sysClr val="windowText" lastClr="000000"/>
                </a:solidFill>
              </a:rPr>
              <a:t>:</a:t>
            </a:r>
            <a:r>
              <a:rPr lang="en-US" baseline="0" dirty="0">
                <a:solidFill>
                  <a:sysClr val="windowText" lastClr="000000"/>
                </a:solidFill>
              </a:rPr>
              <a:t> avg. 0.5 (</a:t>
            </a:r>
            <a:r>
              <a:rPr lang="en-US" baseline="0" dirty="0" err="1">
                <a:solidFill>
                  <a:sysClr val="windowText" lastClr="000000"/>
                </a:solidFill>
              </a:rPr>
              <a:t>cov</a:t>
            </a:r>
            <a:r>
              <a:rPr lang="en-US" baseline="0" dirty="0">
                <a:solidFill>
                  <a:sysClr val="windowText" lastClr="000000"/>
                </a:solidFill>
              </a:rPr>
              <a:t>. 0.75%)</a:t>
            </a:r>
            <a:endParaRPr lang="en-US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837430008748906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23449256342957"/>
          <c:y val="0.12541666666666668"/>
          <c:w val="0.80709951881014863"/>
          <c:h val="0.747716170895304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thickness.xlsx]ori_states'!$N$5:$N$9</c:f>
              <c:numCache>
                <c:formatCode>General</c:formatCode>
                <c:ptCount val="5"/>
                <c:pt idx="0">
                  <c:v>0.48611300000000002</c:v>
                </c:pt>
                <c:pt idx="1">
                  <c:v>0.420122</c:v>
                </c:pt>
                <c:pt idx="2">
                  <c:v>0.51186299999999996</c:v>
                </c:pt>
                <c:pt idx="3">
                  <c:v>0.50694899999999998</c:v>
                </c:pt>
                <c:pt idx="4">
                  <c:v>0.49852999999999997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0-4369-B0AE-8B3BAD6B98C1}"/>
            </c:ext>
          </c:extLst>
        </c:ser>
        <c:ser>
          <c:idx val="1"/>
          <c:order val="1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thickness.xlsx]ori_states'!$O$5:$O$9</c:f>
              <c:numCache>
                <c:formatCode>General</c:formatCode>
                <c:ptCount val="5"/>
                <c:pt idx="0">
                  <c:v>0.54935199999999995</c:v>
                </c:pt>
                <c:pt idx="1">
                  <c:v>0.48164899999999999</c:v>
                </c:pt>
                <c:pt idx="2">
                  <c:v>0.51611899999999999</c:v>
                </c:pt>
                <c:pt idx="3">
                  <c:v>0.51455700000000004</c:v>
                </c:pt>
                <c:pt idx="4">
                  <c:v>0.51022100000000004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90-4369-B0AE-8B3BAD6B98C1}"/>
            </c:ext>
          </c:extLst>
        </c:ser>
        <c:ser>
          <c:idx val="2"/>
          <c:order val="2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thickness.xlsx]ori_states'!$P$5:$P$9</c:f>
              <c:numCache>
                <c:formatCode>General</c:formatCode>
                <c:ptCount val="5"/>
                <c:pt idx="0">
                  <c:v>0.53158899999999998</c:v>
                </c:pt>
                <c:pt idx="1">
                  <c:v>0.46246500000000001</c:v>
                </c:pt>
                <c:pt idx="2">
                  <c:v>0.53924300000000003</c:v>
                </c:pt>
                <c:pt idx="3">
                  <c:v>0.48553600000000002</c:v>
                </c:pt>
                <c:pt idx="4">
                  <c:v>0.49801099999999998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90-4369-B0AE-8B3BAD6B98C1}"/>
            </c:ext>
          </c:extLst>
        </c:ser>
        <c:ser>
          <c:idx val="3"/>
          <c:order val="3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thickness.xlsx]ori_states'!$Q$5:$Q$9</c:f>
              <c:numCache>
                <c:formatCode>General</c:formatCode>
                <c:ptCount val="5"/>
                <c:pt idx="0">
                  <c:v>0.52027800000000002</c:v>
                </c:pt>
                <c:pt idx="1">
                  <c:v>0.46794000000000002</c:v>
                </c:pt>
                <c:pt idx="2">
                  <c:v>0.46509499999999998</c:v>
                </c:pt>
                <c:pt idx="3">
                  <c:v>0.49048399999999998</c:v>
                </c:pt>
                <c:pt idx="4">
                  <c:v>0.48434100000000002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90-4369-B0AE-8B3BAD6B98C1}"/>
            </c:ext>
          </c:extLst>
        </c:ser>
        <c:ser>
          <c:idx val="4"/>
          <c:order val="4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thickness.xlsx]ori_states'!$R$5:$R$9</c:f>
              <c:numCache>
                <c:formatCode>General</c:formatCode>
                <c:ptCount val="5"/>
                <c:pt idx="0">
                  <c:v>0.482686</c:v>
                </c:pt>
                <c:pt idx="1">
                  <c:v>0.53283100000000005</c:v>
                </c:pt>
                <c:pt idx="2">
                  <c:v>0.509907</c:v>
                </c:pt>
                <c:pt idx="3">
                  <c:v>0.50698500000000002</c:v>
                </c:pt>
                <c:pt idx="4">
                  <c:v>0.49876399999999999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90-4369-B0AE-8B3BAD6B98C1}"/>
            </c:ext>
          </c:extLst>
        </c:ser>
        <c:ser>
          <c:idx val="5"/>
          <c:order val="5"/>
          <c:spPr>
            <a:solidFill>
              <a:schemeClr val="dk1"/>
            </a:solidFill>
            <a:ln w="12700" cap="flat" cmpd="sng" algn="ctr">
              <a:solidFill>
                <a:schemeClr val="dk1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val>
            <c:numRef>
              <c:f>'[digiBars - summary -- variability with bar thickness.xlsx]ori_states'!$S$5:$S$9</c:f>
              <c:numCache>
                <c:formatCode>General</c:formatCode>
                <c:ptCount val="5"/>
                <c:pt idx="0">
                  <c:v>0.44253900000000002</c:v>
                </c:pt>
                <c:pt idx="1">
                  <c:v>0.53099399999999997</c:v>
                </c:pt>
                <c:pt idx="2">
                  <c:v>0.54781800000000003</c:v>
                </c:pt>
                <c:pt idx="3">
                  <c:v>0.52621399999999996</c:v>
                </c:pt>
                <c:pt idx="4">
                  <c:v>0.51946199999999998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90-4369-B0AE-8B3BAD6B98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5387136"/>
        <c:axId val="105389056"/>
      </c:barChart>
      <c:catAx>
        <c:axId val="105387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ysClr val="windowText" lastClr="000000"/>
                    </a:solidFill>
                  </a:rPr>
                  <a:t>Coupon ID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389056"/>
        <c:crosses val="autoZero"/>
        <c:auto val="1"/>
        <c:lblAlgn val="ctr"/>
        <c:lblOffset val="100"/>
        <c:noMultiLvlLbl val="0"/>
      </c:catAx>
      <c:valAx>
        <c:axId val="10538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Degree of alignment, </a:t>
                </a:r>
                <a:r>
                  <a:rPr lang="en-US" sz="1400" b="1" i="1">
                    <a:solidFill>
                      <a:sysClr val="windowText" lastClr="000000"/>
                    </a:solidFill>
                  </a:rPr>
                  <a:t>a</a:t>
                </a:r>
                <a:r>
                  <a:rPr lang="en-US" sz="1400" baseline="-25000">
                    <a:solidFill>
                      <a:sysClr val="windowText" lastClr="000000"/>
                    </a:solidFill>
                  </a:rPr>
                  <a:t>11</a:t>
                </a:r>
              </a:p>
            </c:rich>
          </c:tx>
          <c:layout>
            <c:manualLayout>
              <c:xMode val="edge"/>
              <c:yMode val="edge"/>
              <c:x val="1.1502187226596676E-2"/>
              <c:y val="0.171878827646544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38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04325163896343"/>
          <c:y val="4.2080010793059876E-2"/>
          <c:w val="0.84638482098716805"/>
          <c:h val="0.7790963551971193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sim'!$I$9:$I$13</c:f>
              <c:numCache>
                <c:formatCode>General</c:formatCode>
                <c:ptCount val="5"/>
                <c:pt idx="0">
                  <c:v>103.46313199336926</c:v>
                </c:pt>
                <c:pt idx="1">
                  <c:v>159.84</c:v>
                </c:pt>
                <c:pt idx="2">
                  <c:v>196.81682644525051</c:v>
                </c:pt>
                <c:pt idx="3">
                  <c:v>241.88</c:v>
                </c:pt>
                <c:pt idx="4">
                  <c:v>222.8793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30B-4D57-A504-52BAC1434EE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0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4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sim'!$J$9:$J$13</c:f>
              <c:numCache>
                <c:formatCode>General</c:formatCode>
                <c:ptCount val="5"/>
                <c:pt idx="0">
                  <c:v>96.393149434001288</c:v>
                </c:pt>
                <c:pt idx="1">
                  <c:v>168.34</c:v>
                </c:pt>
                <c:pt idx="2">
                  <c:v>203.66691652422449</c:v>
                </c:pt>
                <c:pt idx="3">
                  <c:v>253.52</c:v>
                </c:pt>
                <c:pt idx="4">
                  <c:v>163.1919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30B-4D57-A504-52BAC1434EE4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7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B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F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sim'!$K$9:$K$13</c:f>
              <c:numCache>
                <c:formatCode>General</c:formatCode>
                <c:ptCount val="5"/>
                <c:pt idx="0">
                  <c:v>108.6421175466694</c:v>
                </c:pt>
                <c:pt idx="1">
                  <c:v>236.13</c:v>
                </c:pt>
                <c:pt idx="2">
                  <c:v>202.6362632600927</c:v>
                </c:pt>
                <c:pt idx="3">
                  <c:v>218.88</c:v>
                </c:pt>
                <c:pt idx="4">
                  <c:v>195.8963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30B-4D57-A504-52BAC1434EE4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2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6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A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sim'!$L$9:$L$13</c:f>
              <c:numCache>
                <c:formatCode>General</c:formatCode>
                <c:ptCount val="5"/>
                <c:pt idx="0">
                  <c:v>117.30530229248502</c:v>
                </c:pt>
                <c:pt idx="1">
                  <c:v>212.73</c:v>
                </c:pt>
                <c:pt idx="2">
                  <c:v>218.30048862469269</c:v>
                </c:pt>
                <c:pt idx="3">
                  <c:v>259.08999999999997</c:v>
                </c:pt>
                <c:pt idx="4">
                  <c:v>257.9366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D30B-4D57-A504-52BAC1434EE4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2D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31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35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sim'!$M$9:$M$13</c:f>
              <c:numCache>
                <c:formatCode>General</c:formatCode>
                <c:ptCount val="5"/>
                <c:pt idx="0">
                  <c:v>107.4285703295393</c:v>
                </c:pt>
                <c:pt idx="1">
                  <c:v>188.4</c:v>
                </c:pt>
                <c:pt idx="2">
                  <c:v>172.6177071195697</c:v>
                </c:pt>
                <c:pt idx="3">
                  <c:v>251.28</c:v>
                </c:pt>
                <c:pt idx="4">
                  <c:v>179.19720000000001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D30B-4D57-A504-52BAC1434EE4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38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A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3C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E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0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sim'!$N$9:$N$13</c:f>
              <c:numCache>
                <c:formatCode>General</c:formatCode>
                <c:ptCount val="5"/>
                <c:pt idx="0">
                  <c:v>105.40033445235431</c:v>
                </c:pt>
                <c:pt idx="1">
                  <c:v>163.89997863769531</c:v>
                </c:pt>
                <c:pt idx="2">
                  <c:v>177.14506716072259</c:v>
                </c:pt>
                <c:pt idx="3">
                  <c:v>216.27</c:v>
                </c:pt>
                <c:pt idx="4">
                  <c:v>221.08959999999999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D30B-4D57-A504-52BAC1434EE4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3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7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B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sim'!$O$9:$O$13</c:f>
              <c:numCache>
                <c:formatCode>General</c:formatCode>
                <c:ptCount val="5"/>
                <c:pt idx="0">
                  <c:v>142.72985391715466</c:v>
                </c:pt>
                <c:pt idx="1">
                  <c:v>177.15882873535156</c:v>
                </c:pt>
                <c:pt idx="2">
                  <c:v>138.58516905509836</c:v>
                </c:pt>
                <c:pt idx="3">
                  <c:v>213.28</c:v>
                </c:pt>
                <c:pt idx="4">
                  <c:v>238.2979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D30B-4D57-A504-52BAC1434EE4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4E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0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52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4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56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sim'!$P$9:$P$13</c:f>
              <c:numCache>
                <c:formatCode>General</c:formatCode>
                <c:ptCount val="5"/>
                <c:pt idx="0">
                  <c:v>120.03234479441934</c:v>
                </c:pt>
                <c:pt idx="1">
                  <c:v>136.85440063476563</c:v>
                </c:pt>
                <c:pt idx="2">
                  <c:v>140.18881055694015</c:v>
                </c:pt>
                <c:pt idx="3">
                  <c:v>224.79</c:v>
                </c:pt>
                <c:pt idx="4">
                  <c:v>260.9239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7-D30B-4D57-A504-52BAC1434EE4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59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5D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61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sim'!$Q$9:$Q$13</c:f>
              <c:numCache>
                <c:formatCode>General</c:formatCode>
                <c:ptCount val="5"/>
                <c:pt idx="0">
                  <c:v>112.2788581514663</c:v>
                </c:pt>
                <c:pt idx="1">
                  <c:v>156.32929992675781</c:v>
                </c:pt>
                <c:pt idx="2">
                  <c:v>150.24293452495704</c:v>
                </c:pt>
                <c:pt idx="3">
                  <c:v>182.36</c:v>
                </c:pt>
                <c:pt idx="4">
                  <c:v>184.3913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2-D30B-4D57-A504-52BAC1434EE4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64-D30B-4D57-A504-52BAC1434EE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6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68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A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6C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sim'!$R$9:$R$13</c:f>
              <c:numCache>
                <c:formatCode>General</c:formatCode>
                <c:ptCount val="5"/>
                <c:pt idx="0">
                  <c:v>109.59054730609463</c:v>
                </c:pt>
                <c:pt idx="1">
                  <c:v>95.821090698242188</c:v>
                </c:pt>
                <c:pt idx="2">
                  <c:v>162.97385826771654</c:v>
                </c:pt>
                <c:pt idx="3">
                  <c:v>203.244</c:v>
                </c:pt>
                <c:pt idx="4">
                  <c:v>263.0147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D-D30B-4D57-A504-52BAC1434EE4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71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3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75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sim'!$S$9:$S$13</c:f>
              <c:numCache>
                <c:formatCode>General</c:formatCode>
                <c:ptCount val="5"/>
                <c:pt idx="1">
                  <c:v>221.99362182617188</c:v>
                </c:pt>
                <c:pt idx="2">
                  <c:v>144.69747270888618</c:v>
                </c:pt>
                <c:pt idx="3">
                  <c:v>303.68121337890625</c:v>
                </c:pt>
                <c:pt idx="4">
                  <c:v>230.56450000000001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6-D30B-4D57-A504-52BAC1434EE4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8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7A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C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7E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sim'!$T$9:$T$13</c:f>
              <c:numCache>
                <c:formatCode>General</c:formatCode>
                <c:ptCount val="5"/>
                <c:pt idx="1">
                  <c:v>259.81875610351563</c:v>
                </c:pt>
                <c:pt idx="2">
                  <c:v>129.58957424946627</c:v>
                </c:pt>
                <c:pt idx="3">
                  <c:v>266.3253173828125</c:v>
                </c:pt>
                <c:pt idx="4">
                  <c:v>228.93940000000001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F-D30B-4D57-A504-52BAC1434EE4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1-D30B-4D57-A504-52BAC1434EE4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83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5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87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sim'!$U$9:$U$13</c:f>
              <c:numCache>
                <c:formatCode>General</c:formatCode>
                <c:ptCount val="5"/>
                <c:pt idx="1">
                  <c:v>173.82923889160156</c:v>
                </c:pt>
                <c:pt idx="2">
                  <c:v>144.32101468085722</c:v>
                </c:pt>
                <c:pt idx="3">
                  <c:v>297.86749267578125</c:v>
                </c:pt>
                <c:pt idx="4">
                  <c:v>221.53960000000001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8-D30B-4D57-A504-52BAC1434EE4}"/>
            </c:ext>
          </c:extLst>
        </c:ser>
        <c:ser>
          <c:idx val="13"/>
          <c:order val="13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A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8C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8E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sim'!$V$9:$V$13</c:f>
              <c:numCache>
                <c:formatCode>General</c:formatCode>
                <c:ptCount val="5"/>
                <c:pt idx="1">
                  <c:v>244.84263610839844</c:v>
                </c:pt>
                <c:pt idx="3">
                  <c:v>256.03302001953125</c:v>
                </c:pt>
                <c:pt idx="4">
                  <c:v>266.01409999999998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F-D30B-4D57-A504-52BAC1434EE4}"/>
            </c:ext>
          </c:extLst>
        </c:ser>
        <c:ser>
          <c:idx val="14"/>
          <c:order val="14"/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91-D30B-4D57-A504-52BAC1434E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93-D30B-4D57-A504-52BAC1434EE4}"/>
              </c:ext>
            </c:extLst>
          </c:dPt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95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sim'!$W$9:$W$13</c:f>
              <c:numCache>
                <c:formatCode>General</c:formatCode>
                <c:ptCount val="5"/>
                <c:pt idx="1">
                  <c:v>184.73060607910156</c:v>
                </c:pt>
                <c:pt idx="3">
                  <c:v>247.66133117675781</c:v>
                </c:pt>
                <c:pt idx="4">
                  <c:v>234.95699999999999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6-D30B-4D57-A504-52BAC1434EE4}"/>
            </c:ext>
          </c:extLst>
        </c:ser>
        <c:ser>
          <c:idx val="15"/>
          <c:order val="15"/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98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sim'!$X$9:$X$13</c:f>
              <c:numCache>
                <c:formatCode>General</c:formatCode>
                <c:ptCount val="5"/>
                <c:pt idx="4">
                  <c:v>193.6635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9-D30B-4D57-A504-52BAC1434EE4}"/>
            </c:ext>
          </c:extLst>
        </c:ser>
        <c:ser>
          <c:idx val="16"/>
          <c:order val="16"/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9B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sim'!$Y$9:$Y$13</c:f>
              <c:numCache>
                <c:formatCode>General</c:formatCode>
                <c:ptCount val="5"/>
                <c:pt idx="4">
                  <c:v>183.1096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C-D30B-4D57-A504-52BAC1434EE4}"/>
            </c:ext>
          </c:extLst>
        </c:ser>
        <c:ser>
          <c:idx val="17"/>
          <c:order val="17"/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9E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sim'!$Z$9:$Z$13</c:f>
              <c:numCache>
                <c:formatCode>General</c:formatCode>
                <c:ptCount val="5"/>
                <c:pt idx="4">
                  <c:v>169.62629999999999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F-D30B-4D57-A504-52BAC1434EE4}"/>
            </c:ext>
          </c:extLst>
        </c:ser>
        <c:ser>
          <c:idx val="18"/>
          <c:order val="18"/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A1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sim'!$AA$9:$AA$13</c:f>
              <c:numCache>
                <c:formatCode>General</c:formatCode>
                <c:ptCount val="5"/>
                <c:pt idx="4">
                  <c:v>227.55629999999999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2-D30B-4D57-A504-52BAC1434EE4}"/>
            </c:ext>
          </c:extLst>
        </c:ser>
        <c:ser>
          <c:idx val="19"/>
          <c:order val="19"/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A4-D30B-4D57-A504-52BAC1434EE4}"/>
              </c:ext>
            </c:extLst>
          </c:dPt>
          <c:cat>
            <c:strRef>
              <c:f>'[digiBars - summary -- variability with bar thickness.xlsx]exp vs sim'!$C$9:$C$13</c:f>
              <c:strCache>
                <c:ptCount val="5"/>
                <c:pt idx="0">
                  <c:v>(0.75-0.87)mm</c:v>
                </c:pt>
                <c:pt idx="1">
                  <c:v>1.00 mm</c:v>
                </c:pt>
                <c:pt idx="2">
                  <c:v>(1.31-1.53)mm</c:v>
                </c:pt>
                <c:pt idx="3">
                  <c:v>3.6 mm</c:v>
                </c:pt>
                <c:pt idx="4">
                  <c:v>3.7mm</c:v>
                </c:pt>
              </c:strCache>
            </c:strRef>
          </c:cat>
          <c:val>
            <c:numRef>
              <c:f>'[digiBars - summary -- variability with bar thickness.xlsx]exp vs sim'!$AB$9:$AB$13</c:f>
              <c:numCache>
                <c:formatCode>General</c:formatCode>
                <c:ptCount val="5"/>
                <c:pt idx="4">
                  <c:v>218.61850000000001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5-D30B-4D57-A504-52BAC1434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4974464"/>
        <c:axId val="154984832"/>
      </c:barChart>
      <c:catAx>
        <c:axId val="154974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Coupon 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thickness, </a:t>
                </a:r>
                <a:r>
                  <a:rPr lang="en-US" sz="1400" b="1" i="1" dirty="0" smtClean="0">
                    <a:solidFill>
                      <a:schemeClr val="tx1"/>
                    </a:solidFill>
                  </a:rPr>
                  <a:t>t</a:t>
                </a:r>
                <a:endParaRPr lang="en-US" sz="1400" b="1" i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3592209589467201"/>
              <c:y val="0.937306692188186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984832"/>
        <c:crosses val="autoZero"/>
        <c:auto val="1"/>
        <c:lblAlgn val="ctr"/>
        <c:lblOffset val="100"/>
        <c:noMultiLvlLbl val="0"/>
      </c:catAx>
      <c:valAx>
        <c:axId val="15498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Strength (MPa)</a:t>
                </a:r>
              </a:p>
            </c:rich>
          </c:tx>
          <c:layout>
            <c:manualLayout>
              <c:xMode val="edge"/>
              <c:yMode val="edge"/>
              <c:x val="9.8471169192387541E-3"/>
              <c:y val="0.24120136887840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497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0577427821519"/>
          <c:y val="6.4814814814814811E-2"/>
          <c:w val="0.84513867016622923"/>
          <c:h val="0.752407407407407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summary!$D$120:$D$122</c:f>
              <c:numCache>
                <c:formatCode>General</c:formatCode>
                <c:ptCount val="3"/>
                <c:pt idx="0">
                  <c:v>39.61</c:v>
                </c:pt>
                <c:pt idx="1">
                  <c:v>44.281999999999996</c:v>
                </c:pt>
                <c:pt idx="2">
                  <c:v>48.411000000000001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41-461F-9518-2A027E470C97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summary!$E$120:$E$122</c:f>
              <c:numCache>
                <c:formatCode>General</c:formatCode>
                <c:ptCount val="3"/>
                <c:pt idx="0">
                  <c:v>39.497</c:v>
                </c:pt>
                <c:pt idx="1">
                  <c:v>41.533000000000001</c:v>
                </c:pt>
                <c:pt idx="2">
                  <c:v>54.206000000000003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B41-461F-9518-2A027E470C97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summary!$F$120:$F$122</c:f>
              <c:numCache>
                <c:formatCode>General</c:formatCode>
                <c:ptCount val="3"/>
                <c:pt idx="0">
                  <c:v>38.933</c:v>
                </c:pt>
                <c:pt idx="1">
                  <c:v>45.869</c:v>
                </c:pt>
                <c:pt idx="2">
                  <c:v>54.755000000000003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B41-461F-9518-2A027E470C97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summary!$G$120:$G$122</c:f>
              <c:numCache>
                <c:formatCode>General</c:formatCode>
                <c:ptCount val="3"/>
                <c:pt idx="0">
                  <c:v>39.332999999999998</c:v>
                </c:pt>
                <c:pt idx="1">
                  <c:v>42.527999999999999</c:v>
                </c:pt>
                <c:pt idx="2">
                  <c:v>47.146999999999998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4B41-461F-9518-2A027E470C97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summary!$H$120:$H$122</c:f>
              <c:numCache>
                <c:formatCode>General</c:formatCode>
                <c:ptCount val="3"/>
                <c:pt idx="0">
                  <c:v>38.93</c:v>
                </c:pt>
                <c:pt idx="1">
                  <c:v>46.637999999999998</c:v>
                </c:pt>
                <c:pt idx="2">
                  <c:v>54.276000000000003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4B41-461F-9518-2A027E470C97}"/>
            </c:ext>
          </c:extLst>
        </c:ser>
        <c:ser>
          <c:idx val="5"/>
          <c:order val="5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summary!$I$120:$I$122</c:f>
              <c:numCache>
                <c:formatCode>General</c:formatCode>
                <c:ptCount val="3"/>
                <c:pt idx="0">
                  <c:v>38.359000000000002</c:v>
                </c:pt>
                <c:pt idx="1">
                  <c:v>40.787999999999997</c:v>
                </c:pt>
                <c:pt idx="2">
                  <c:v>49.731999999999999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B41-461F-9518-2A027E470C97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summary!$J$120:$J$122</c:f>
              <c:numCache>
                <c:formatCode>General</c:formatCode>
                <c:ptCount val="3"/>
                <c:pt idx="0">
                  <c:v>38.186999999999998</c:v>
                </c:pt>
                <c:pt idx="1">
                  <c:v>39.143000000000001</c:v>
                </c:pt>
                <c:pt idx="2">
                  <c:v>37.109000000000002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4B41-461F-9518-2A027E470C97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summary!$K$120:$K$122</c:f>
              <c:numCache>
                <c:formatCode>General</c:formatCode>
                <c:ptCount val="3"/>
                <c:pt idx="0">
                  <c:v>40.267000000000003</c:v>
                </c:pt>
                <c:pt idx="1">
                  <c:v>41.286999999999999</c:v>
                </c:pt>
                <c:pt idx="2">
                  <c:v>47.874000000000002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4B41-461F-9518-2A027E470C97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summary!$L$120:$L$122</c:f>
              <c:numCache>
                <c:formatCode>General</c:formatCode>
                <c:ptCount val="3"/>
                <c:pt idx="0">
                  <c:v>38.656999999999996</c:v>
                </c:pt>
                <c:pt idx="1">
                  <c:v>40.401000000000003</c:v>
                </c:pt>
                <c:pt idx="2">
                  <c:v>45.773000000000003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4B41-461F-9518-2A027E470C97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E-4B41-461F-9518-2A027E470C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0-4B41-461F-9518-2A027E470C97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2-4B41-461F-9518-2A027E470C97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summary!$M$120:$M$122</c:f>
              <c:numCache>
                <c:formatCode>General</c:formatCode>
                <c:ptCount val="3"/>
                <c:pt idx="0">
                  <c:v>36.107999999999997</c:v>
                </c:pt>
                <c:pt idx="1">
                  <c:v>41.956000000000003</c:v>
                </c:pt>
                <c:pt idx="2">
                  <c:v>47.258000000000003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4B41-461F-9518-2A027E470C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5723648"/>
        <c:axId val="155729920"/>
      </c:barChart>
      <c:catAx>
        <c:axId val="155723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Platelet size, </a:t>
                </a:r>
                <a:r>
                  <a:rPr lang="en-US" sz="1200" b="1" i="1" baseline="0">
                    <a:solidFill>
                      <a:schemeClr val="tx1"/>
                    </a:solidFill>
                  </a:rPr>
                  <a:t>L</a:t>
                </a:r>
                <a:r>
                  <a:rPr lang="en-US" sz="1200" baseline="-25000">
                    <a:solidFill>
                      <a:schemeClr val="tx1"/>
                    </a:solidFill>
                  </a:rPr>
                  <a:t>p</a:t>
                </a:r>
                <a:r>
                  <a:rPr lang="en-US" sz="1200">
                    <a:solidFill>
                      <a:schemeClr val="tx1"/>
                    </a:solidFill>
                  </a:rPr>
                  <a:t> x </a:t>
                </a:r>
                <a:r>
                  <a:rPr lang="en-US" sz="1200" b="1" i="1">
                    <a:solidFill>
                      <a:schemeClr val="tx1"/>
                    </a:solidFill>
                  </a:rPr>
                  <a:t>w</a:t>
                </a:r>
                <a:r>
                  <a:rPr lang="en-US" sz="1200" baseline="-25000">
                    <a:solidFill>
                      <a:schemeClr val="tx1"/>
                    </a:solidFill>
                  </a:rPr>
                  <a:t>p</a:t>
                </a:r>
                <a:r>
                  <a:rPr lang="en-US" sz="1200">
                    <a:solidFill>
                      <a:schemeClr val="tx1"/>
                    </a:solidFill>
                  </a:rPr>
                  <a:t> (mm)</a:t>
                </a:r>
              </a:p>
            </c:rich>
          </c:tx>
          <c:layout>
            <c:manualLayout>
              <c:xMode val="edge"/>
              <c:yMode val="edge"/>
              <c:x val="0.34697222222222218"/>
              <c:y val="0.923611111111111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729920"/>
        <c:crosses val="autoZero"/>
        <c:auto val="1"/>
        <c:lblAlgn val="ctr"/>
        <c:lblOffset val="100"/>
        <c:noMultiLvlLbl val="0"/>
      </c:catAx>
      <c:valAx>
        <c:axId val="15572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Coupon tensile stiffness (</a:t>
                </a:r>
                <a:r>
                  <a:rPr lang="en-US" sz="1200" b="1" dirty="0" err="1">
                    <a:solidFill>
                      <a:schemeClr val="tx1"/>
                    </a:solidFill>
                  </a:rPr>
                  <a:t>GPa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9.39581510644502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572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summary!$D$130:$D$132</c:f>
              <c:numCache>
                <c:formatCode>General</c:formatCode>
                <c:ptCount val="3"/>
                <c:pt idx="0">
                  <c:v>256.67886352539063</c:v>
                </c:pt>
                <c:pt idx="1">
                  <c:v>263.32659912109375</c:v>
                </c:pt>
                <c:pt idx="2">
                  <c:v>296.01535034179688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BE-46C9-B37D-C4C2377BBA0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C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summary!$E$130:$E$132</c:f>
              <c:numCache>
                <c:formatCode>General</c:formatCode>
                <c:ptCount val="3"/>
                <c:pt idx="0">
                  <c:v>217.06672668457031</c:v>
                </c:pt>
                <c:pt idx="1">
                  <c:v>255.15872192382813</c:v>
                </c:pt>
                <c:pt idx="2">
                  <c:v>294.76522827148438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6BE-46C9-B37D-C4C2377BBA00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3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summary!$F$130:$F$132</c:f>
              <c:numCache>
                <c:formatCode>General</c:formatCode>
                <c:ptCount val="3"/>
                <c:pt idx="0">
                  <c:v>252.41764831542969</c:v>
                </c:pt>
                <c:pt idx="1">
                  <c:v>270.81002807617188</c:v>
                </c:pt>
                <c:pt idx="2">
                  <c:v>375.90475463867188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6BE-46C9-B37D-C4C2377BBA00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A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summary!$G$130:$G$132</c:f>
              <c:numCache>
                <c:formatCode>General</c:formatCode>
                <c:ptCount val="3"/>
                <c:pt idx="0">
                  <c:v>244.79283142089844</c:v>
                </c:pt>
                <c:pt idx="1">
                  <c:v>270.26242065429688</c:v>
                </c:pt>
                <c:pt idx="2">
                  <c:v>306.36993408203125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6BE-46C9-B37D-C4C2377BBA00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F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summary!$H$130:$H$132</c:f>
              <c:numCache>
                <c:formatCode>General</c:formatCode>
                <c:ptCount val="3"/>
                <c:pt idx="0">
                  <c:v>249.990478515625</c:v>
                </c:pt>
                <c:pt idx="1">
                  <c:v>289.65975952148438</c:v>
                </c:pt>
                <c:pt idx="2">
                  <c:v>328.95785522460938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26BE-46C9-B37D-C4C2377BBA00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summary!$I$130:$I$132</c:f>
              <c:numCache>
                <c:formatCode>General</c:formatCode>
                <c:ptCount val="3"/>
                <c:pt idx="0">
                  <c:v>244.37150573730469</c:v>
                </c:pt>
                <c:pt idx="1">
                  <c:v>249.732666015625</c:v>
                </c:pt>
                <c:pt idx="2">
                  <c:v>274.73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26BE-46C9-B37D-C4C2377BBA00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summary!$J$130:$J$132</c:f>
              <c:numCache>
                <c:formatCode>General</c:formatCode>
                <c:ptCount val="3"/>
                <c:pt idx="0">
                  <c:v>224.2913818359375</c:v>
                </c:pt>
                <c:pt idx="1">
                  <c:v>243.71878051757813</c:v>
                </c:pt>
                <c:pt idx="2">
                  <c:v>239.18601989746094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26BE-46C9-B37D-C4C2377BBA00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summary!$K$130:$K$132</c:f>
              <c:numCache>
                <c:formatCode>General</c:formatCode>
                <c:ptCount val="3"/>
                <c:pt idx="0">
                  <c:v>246.88533020019531</c:v>
                </c:pt>
                <c:pt idx="1">
                  <c:v>274.64413452148438</c:v>
                </c:pt>
                <c:pt idx="2">
                  <c:v>314.48529052734375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26BE-46C9-B37D-C4C2377BBA00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summary!$L$130:$L$132</c:f>
              <c:numCache>
                <c:formatCode>General</c:formatCode>
                <c:ptCount val="3"/>
                <c:pt idx="0">
                  <c:v>240.5052490234375</c:v>
                </c:pt>
                <c:pt idx="1">
                  <c:v>219.4232177734375</c:v>
                </c:pt>
                <c:pt idx="2">
                  <c:v>289.32266235351563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26BE-46C9-B37D-C4C2377BBA00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E-26BE-46C9-B37D-C4C2377BBA0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0-26BE-46C9-B37D-C4C2377BBA00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2-26BE-46C9-B37D-C4C2377BBA00}"/>
              </c:ext>
            </c:extLst>
          </c:dPt>
          <c:cat>
            <c:strRef>
              <c:f>summary!$B$135:$B$137</c:f>
              <c:strCache>
                <c:ptCount val="3"/>
                <c:pt idx="0">
                  <c:v>12.7 x 3.175 mm</c:v>
                </c:pt>
                <c:pt idx="1">
                  <c:v>25.4 x 6.35 mm</c:v>
                </c:pt>
                <c:pt idx="2">
                  <c:v>50.8 x 12.7 mm</c:v>
                </c:pt>
              </c:strCache>
            </c:strRef>
          </c:cat>
          <c:val>
            <c:numRef>
              <c:f>summary!$M$130:$M$132</c:f>
              <c:numCache>
                <c:formatCode>General</c:formatCode>
                <c:ptCount val="3"/>
                <c:pt idx="0">
                  <c:v>222.94970703125</c:v>
                </c:pt>
                <c:pt idx="1">
                  <c:v>269.15487670898438</c:v>
                </c:pt>
                <c:pt idx="2">
                  <c:v>287.70999999999998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26BE-46C9-B37D-C4C2377BB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55380480"/>
        <c:axId val="255382656"/>
      </c:barChart>
      <c:catAx>
        <c:axId val="255380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Platelet size, </a:t>
                </a:r>
                <a:r>
                  <a:rPr lang="en-US" sz="1200" b="1" i="1">
                    <a:solidFill>
                      <a:schemeClr val="tx1"/>
                    </a:solidFill>
                  </a:rPr>
                  <a:t>L</a:t>
                </a:r>
                <a:r>
                  <a:rPr lang="en-US" sz="1200" baseline="-25000">
                    <a:solidFill>
                      <a:schemeClr val="tx1"/>
                    </a:solidFill>
                  </a:rPr>
                  <a:t>p</a:t>
                </a:r>
                <a:r>
                  <a:rPr lang="en-US" sz="1200">
                    <a:solidFill>
                      <a:schemeClr val="tx1"/>
                    </a:solidFill>
                  </a:rPr>
                  <a:t> x </a:t>
                </a:r>
                <a:r>
                  <a:rPr lang="en-US" sz="1200" b="1" i="1">
                    <a:solidFill>
                      <a:schemeClr val="tx1"/>
                    </a:solidFill>
                  </a:rPr>
                  <a:t>w</a:t>
                </a:r>
                <a:r>
                  <a:rPr lang="en-US" sz="1200" baseline="-25000">
                    <a:solidFill>
                      <a:schemeClr val="tx1"/>
                    </a:solidFill>
                  </a:rPr>
                  <a:t>p</a:t>
                </a:r>
                <a:r>
                  <a:rPr lang="en-US" sz="1200">
                    <a:solidFill>
                      <a:schemeClr val="tx1"/>
                    </a:solidFill>
                  </a:rPr>
                  <a:t> (mm)</a:t>
                </a:r>
              </a:p>
            </c:rich>
          </c:tx>
          <c:layout>
            <c:manualLayout>
              <c:xMode val="edge"/>
              <c:yMode val="edge"/>
              <c:x val="0.37878477690288709"/>
              <c:y val="0.910344827586206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5382656"/>
        <c:crosses val="autoZero"/>
        <c:auto val="1"/>
        <c:lblAlgn val="ctr"/>
        <c:lblOffset val="100"/>
        <c:noMultiLvlLbl val="0"/>
      </c:catAx>
      <c:valAx>
        <c:axId val="25538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>
                    <a:solidFill>
                      <a:schemeClr val="tx1"/>
                    </a:solidFill>
                  </a:rPr>
                  <a:t>Coupon tensile strength (MPa)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0.144620508643316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5538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100" b="1" i="1" dirty="0">
                <a:solidFill>
                  <a:schemeClr val="tx1"/>
                </a:solidFill>
              </a:rPr>
              <a:t>Platelet length, </a:t>
            </a:r>
            <a:r>
              <a:rPr lang="en-US" sz="1100" b="1" i="1" dirty="0" err="1" smtClean="0">
                <a:solidFill>
                  <a:schemeClr val="tx1"/>
                </a:solidFill>
              </a:rPr>
              <a:t>L</a:t>
            </a:r>
            <a:r>
              <a:rPr lang="en-US" sz="1100" b="1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1100" b="1" dirty="0" smtClean="0">
                <a:solidFill>
                  <a:schemeClr val="tx1"/>
                </a:solidFill>
              </a:rPr>
              <a:t>=12.7mm, </a:t>
            </a:r>
            <a:r>
              <a:rPr lang="en-US" sz="1100" b="1" i="1" dirty="0" err="1" smtClean="0">
                <a:solidFill>
                  <a:schemeClr val="tx1"/>
                </a:solidFill>
              </a:rPr>
              <a:t>L</a:t>
            </a:r>
            <a:r>
              <a:rPr lang="en-US" sz="1100" b="1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1100" b="1" dirty="0" smtClean="0">
                <a:solidFill>
                  <a:schemeClr val="tx1"/>
                </a:solidFill>
              </a:rPr>
              <a:t>/</a:t>
            </a:r>
            <a:r>
              <a:rPr lang="en-US" sz="1100" b="1" i="1" dirty="0" err="1" smtClean="0">
                <a:solidFill>
                  <a:schemeClr val="tx1"/>
                </a:solidFill>
              </a:rPr>
              <a:t>w</a:t>
            </a:r>
            <a:r>
              <a:rPr lang="en-US" sz="1100" b="1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1100" b="1" dirty="0" smtClean="0">
                <a:solidFill>
                  <a:schemeClr val="tx1"/>
                </a:solidFill>
              </a:rPr>
              <a:t>=4</a:t>
            </a:r>
            <a:endParaRPr lang="en-US" sz="11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890360414413916"/>
          <c:y val="2.21733060496544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083552055993"/>
          <c:y val="7.407407407407407E-2"/>
          <c:w val="0.84513867016622923"/>
          <c:h val="0.752407407407407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47-459E-B5BC-8481EB328D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47-459E-B5BC-8481EB328D38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847-459E-B5BC-8481EB328D38}"/>
              </c:ext>
            </c:extLst>
          </c:dPt>
          <c:cat>
            <c:strRef>
              <c:f>summary!$C$84:$C$86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summary!$D$84:$D$86</c:f>
              <c:numCache>
                <c:formatCode>General</c:formatCode>
                <c:ptCount val="3"/>
                <c:pt idx="0">
                  <c:v>35.549999999999997</c:v>
                </c:pt>
                <c:pt idx="1">
                  <c:v>39.61</c:v>
                </c:pt>
                <c:pt idx="2">
                  <c:v>42.749000000000002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47-459E-B5BC-8481EB328D3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847-459E-B5BC-8481EB328D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847-459E-B5BC-8481EB328D38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847-459E-B5BC-8481EB328D38}"/>
              </c:ext>
            </c:extLst>
          </c:dPt>
          <c:cat>
            <c:strRef>
              <c:f>summary!$C$84:$C$86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summary!$E$84:$E$86</c:f>
              <c:numCache>
                <c:formatCode>General</c:formatCode>
                <c:ptCount val="3"/>
                <c:pt idx="0">
                  <c:v>35.445999999999998</c:v>
                </c:pt>
                <c:pt idx="1">
                  <c:v>39.497</c:v>
                </c:pt>
                <c:pt idx="2">
                  <c:v>42.597999999999999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847-459E-B5BC-8481EB328D38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4847-459E-B5BC-8481EB328D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847-459E-B5BC-8481EB328D38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847-459E-B5BC-8481EB328D38}"/>
              </c:ext>
            </c:extLst>
          </c:dPt>
          <c:cat>
            <c:strRef>
              <c:f>summary!$C$84:$C$86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summary!$F$84:$F$86</c:f>
              <c:numCache>
                <c:formatCode>General</c:formatCode>
                <c:ptCount val="3"/>
                <c:pt idx="0">
                  <c:v>34.936</c:v>
                </c:pt>
                <c:pt idx="1">
                  <c:v>38.933</c:v>
                </c:pt>
                <c:pt idx="2">
                  <c:v>41.991999999999997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847-459E-B5BC-8481EB328D38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4847-459E-B5BC-8481EB328D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4847-459E-B5BC-8481EB328D38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4847-459E-B5BC-8481EB328D38}"/>
              </c:ext>
            </c:extLst>
          </c:dPt>
          <c:cat>
            <c:strRef>
              <c:f>summary!$C$84:$C$86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summary!$G$84:$G$86</c:f>
              <c:numCache>
                <c:formatCode>General</c:formatCode>
                <c:ptCount val="3"/>
                <c:pt idx="0">
                  <c:v>35.231000000000002</c:v>
                </c:pt>
                <c:pt idx="1">
                  <c:v>39.332999999999998</c:v>
                </c:pt>
                <c:pt idx="2">
                  <c:v>42.466000000000001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4847-459E-B5BC-8481EB328D38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4847-459E-B5BC-8481EB328D3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4847-459E-B5BC-8481EB328D38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4847-459E-B5BC-8481EB328D38}"/>
              </c:ext>
            </c:extLst>
          </c:dPt>
          <c:cat>
            <c:strRef>
              <c:f>summary!$C$84:$C$86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summary!$H$84:$H$86</c:f>
              <c:numCache>
                <c:formatCode>General</c:formatCode>
                <c:ptCount val="3"/>
                <c:pt idx="0">
                  <c:v>34.923999999999999</c:v>
                </c:pt>
                <c:pt idx="1">
                  <c:v>38.93</c:v>
                </c:pt>
                <c:pt idx="2">
                  <c:v>42.021000000000001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4847-459E-B5BC-8481EB328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0"/>
        <c:axId val="104442112"/>
        <c:axId val="104460672"/>
      </c:barChart>
      <c:catAx>
        <c:axId val="104442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Platelet thickness, </a:t>
                </a:r>
                <a:r>
                  <a:rPr lang="en-US" sz="1200" b="1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1200" b="1" baseline="-250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1200" dirty="0">
                    <a:solidFill>
                      <a:schemeClr val="tx1"/>
                    </a:solidFill>
                  </a:rPr>
                  <a:t> (mm)/ Tensile bar thickness (mm)</a:t>
                </a:r>
              </a:p>
            </c:rich>
          </c:tx>
          <c:layout>
            <c:manualLayout>
              <c:xMode val="edge"/>
              <c:yMode val="edge"/>
              <c:x val="0.16907478441660356"/>
              <c:y val="0.918949547981144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4460672"/>
        <c:crosses val="autoZero"/>
        <c:auto val="1"/>
        <c:lblAlgn val="ctr"/>
        <c:lblOffset val="100"/>
        <c:noMultiLvlLbl val="0"/>
      </c:catAx>
      <c:valAx>
        <c:axId val="104460672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Effective </a:t>
                </a:r>
                <a:r>
                  <a:rPr lang="en-US" sz="1200" b="1" dirty="0" smtClean="0">
                    <a:solidFill>
                      <a:schemeClr val="tx1"/>
                    </a:solidFill>
                  </a:rPr>
                  <a:t>modulus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, </a:t>
                </a:r>
                <a:r>
                  <a:rPr lang="en-US" sz="1200" b="1" i="1" dirty="0">
                    <a:solidFill>
                      <a:schemeClr val="tx1"/>
                    </a:solidFill>
                  </a:rPr>
                  <a:t>Ē</a:t>
                </a:r>
                <a:r>
                  <a:rPr lang="en-US" sz="1200" b="1" baseline="-25000" dirty="0">
                    <a:solidFill>
                      <a:schemeClr val="tx1"/>
                    </a:solidFill>
                  </a:rPr>
                  <a:t>11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 (</a:t>
                </a:r>
                <a:r>
                  <a:rPr lang="en-US" sz="1200" b="1" dirty="0" err="1">
                    <a:solidFill>
                      <a:schemeClr val="tx1"/>
                    </a:solidFill>
                  </a:rPr>
                  <a:t>GPa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9.342492533260927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444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83552055993"/>
          <c:y val="7.407407407407407E-2"/>
          <c:w val="0.84513867016622923"/>
          <c:h val="0.7524074074074074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BD-4BF0-A472-68893AA6DF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9BD-4BF0-A472-68893AA6DFEC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9BD-4BF0-A472-68893AA6DFEC}"/>
              </c:ext>
            </c:extLst>
          </c:dPt>
          <c:cat>
            <c:strRef>
              <c:f>summary!$C$93:$C$95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summary!$D$93:$D$95</c:f>
              <c:numCache>
                <c:formatCode>General</c:formatCode>
                <c:ptCount val="3"/>
                <c:pt idx="0">
                  <c:v>205.86766052246094</c:v>
                </c:pt>
                <c:pt idx="1">
                  <c:v>256.67886352539063</c:v>
                </c:pt>
                <c:pt idx="2">
                  <c:v>300.96771240234375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BD-4BF0-A472-68893AA6DFEC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9BD-4BF0-A472-68893AA6DF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9BD-4BF0-A472-68893AA6DFEC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9BD-4BF0-A472-68893AA6DFEC}"/>
              </c:ext>
            </c:extLst>
          </c:dPt>
          <c:cat>
            <c:strRef>
              <c:f>summary!$C$93:$C$95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summary!$E$93:$E$95</c:f>
              <c:numCache>
                <c:formatCode>General</c:formatCode>
                <c:ptCount val="3"/>
                <c:pt idx="0">
                  <c:v>181.77183532714844</c:v>
                </c:pt>
                <c:pt idx="1">
                  <c:v>217.06672668457031</c:v>
                </c:pt>
                <c:pt idx="2">
                  <c:v>268.35946655273438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9BD-4BF0-A472-68893AA6DFEC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69BD-4BF0-A472-68893AA6DF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9BD-4BF0-A472-68893AA6DFEC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9BD-4BF0-A472-68893AA6DFEC}"/>
              </c:ext>
            </c:extLst>
          </c:dPt>
          <c:cat>
            <c:strRef>
              <c:f>summary!$C$93:$C$95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summary!$F$93:$F$95</c:f>
              <c:numCache>
                <c:formatCode>General</c:formatCode>
                <c:ptCount val="3"/>
                <c:pt idx="0">
                  <c:v>205.1995849609375</c:v>
                </c:pt>
                <c:pt idx="1">
                  <c:v>252.41764831542969</c:v>
                </c:pt>
                <c:pt idx="2">
                  <c:v>308.41732788085938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9BD-4BF0-A472-68893AA6DFEC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9BD-4BF0-A472-68893AA6DFE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69BD-4BF0-A472-68893AA6DFEC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69BD-4BF0-A472-68893AA6DFEC}"/>
              </c:ext>
            </c:extLst>
          </c:dPt>
          <c:cat>
            <c:strRef>
              <c:f>summary!$C$93:$C$95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summary!$G$93:$G$95</c:f>
              <c:numCache>
                <c:formatCode>General</c:formatCode>
                <c:ptCount val="3"/>
                <c:pt idx="0">
                  <c:v>196.82264709472656</c:v>
                </c:pt>
                <c:pt idx="1">
                  <c:v>244.79283142089844</c:v>
                </c:pt>
                <c:pt idx="2">
                  <c:v>289.35223388671875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69BD-4BF0-A472-68893AA6DFEC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69BD-4BF0-A472-68893AA6DFE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69BD-4BF0-A472-68893AA6DFEC}"/>
              </c:ext>
            </c:extLst>
          </c:dPt>
          <c:dPt>
            <c:idx val="2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69BD-4BF0-A472-68893AA6DFEC}"/>
              </c:ext>
            </c:extLst>
          </c:dPt>
          <c:cat>
            <c:strRef>
              <c:f>summary!$C$93:$C$95</c:f>
              <c:strCache>
                <c:ptCount val="3"/>
                <c:pt idx="0">
                  <c:v>0.2mm / 5.0mm</c:v>
                </c:pt>
                <c:pt idx="1">
                  <c:v>0.1mm / 2.5mm</c:v>
                </c:pt>
                <c:pt idx="2">
                  <c:v>0.05mm / 1.25mm</c:v>
                </c:pt>
              </c:strCache>
            </c:strRef>
          </c:cat>
          <c:val>
            <c:numRef>
              <c:f>summary!$H$93:$H$95</c:f>
              <c:numCache>
                <c:formatCode>General</c:formatCode>
                <c:ptCount val="3"/>
                <c:pt idx="0">
                  <c:v>200.19181823730469</c:v>
                </c:pt>
                <c:pt idx="1">
                  <c:v>249.990478515625</c:v>
                </c:pt>
                <c:pt idx="2">
                  <c:v>302.7025146484375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69BD-4BF0-A472-68893AA6D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0"/>
        <c:axId val="104558592"/>
        <c:axId val="104560512"/>
      </c:barChart>
      <c:catAx>
        <c:axId val="104558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dirty="0">
                    <a:solidFill>
                      <a:schemeClr val="tx1"/>
                    </a:solidFill>
                  </a:rPr>
                  <a:t>Platelet thickness, </a:t>
                </a:r>
                <a:r>
                  <a:rPr lang="en-US" sz="1200" b="1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1200" b="1" baseline="-250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1200" dirty="0">
                    <a:solidFill>
                      <a:schemeClr val="tx1"/>
                    </a:solidFill>
                  </a:rPr>
                  <a:t> (mm) / Tensile bar thickness (mm)</a:t>
                </a:r>
              </a:p>
            </c:rich>
          </c:tx>
          <c:layout>
            <c:manualLayout>
              <c:xMode val="edge"/>
              <c:yMode val="edge"/>
              <c:x val="0.160056994279166"/>
              <c:y val="0.924187224371799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4560512"/>
        <c:crosses val="autoZero"/>
        <c:auto val="1"/>
        <c:lblAlgn val="ctr"/>
        <c:lblOffset val="100"/>
        <c:noMultiLvlLbl val="0"/>
      </c:catAx>
      <c:valAx>
        <c:axId val="10456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Effective tensile strength (MPa)</a:t>
                </a:r>
              </a:p>
            </c:rich>
          </c:tx>
          <c:layout>
            <c:manualLayout>
              <c:xMode val="edge"/>
              <c:yMode val="edge"/>
              <c:x val="0"/>
              <c:y val="0.10262032763145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455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1977252843394"/>
          <c:y val="0.12872703412073491"/>
          <c:w val="0.84790244969378836"/>
          <c:h val="0.693124817731116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4E-4563-A599-4CCC017942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4E-4563-A599-4CCC0179429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4E-4563-A599-4CCC01794292}"/>
              </c:ext>
            </c:extLst>
          </c:dPt>
          <c:cat>
            <c:numRef>
              <c:f>Summary!$B$34:$B$36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Summary!$D$34:$D$36</c:f>
              <c:numCache>
                <c:formatCode>General</c:formatCode>
                <c:ptCount val="3"/>
                <c:pt idx="0">
                  <c:v>49.709000000000003</c:v>
                </c:pt>
                <c:pt idx="1">
                  <c:v>48.411000000000001</c:v>
                </c:pt>
                <c:pt idx="2">
                  <c:v>46.188000000000002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4E-4563-A599-4CCC0179429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94E-4563-A599-4CCC017942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94E-4563-A599-4CCC0179429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294E-4563-A599-4CCC01794292}"/>
              </c:ext>
            </c:extLst>
          </c:dPt>
          <c:cat>
            <c:numRef>
              <c:f>Summary!$B$34:$B$36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Summary!$E$34:$E$36</c:f>
              <c:numCache>
                <c:formatCode>General</c:formatCode>
                <c:ptCount val="3"/>
                <c:pt idx="0">
                  <c:v>53.015000000000001</c:v>
                </c:pt>
                <c:pt idx="1">
                  <c:v>54.206000000000003</c:v>
                </c:pt>
                <c:pt idx="2">
                  <c:v>49.600999999999999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94E-4563-A599-4CCC01794292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94E-4563-A599-4CCC017942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94E-4563-A599-4CCC0179429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294E-4563-A599-4CCC01794292}"/>
              </c:ext>
            </c:extLst>
          </c:dPt>
          <c:cat>
            <c:numRef>
              <c:f>Summary!$B$34:$B$36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Summary!$F$34:$F$36</c:f>
              <c:numCache>
                <c:formatCode>General</c:formatCode>
                <c:ptCount val="3"/>
                <c:pt idx="0">
                  <c:v>52.997999999999998</c:v>
                </c:pt>
                <c:pt idx="1">
                  <c:v>54.755000000000003</c:v>
                </c:pt>
                <c:pt idx="2">
                  <c:v>46.497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94E-4563-A599-4CCC01794292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94E-4563-A599-4CCC017942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94E-4563-A599-4CCC0179429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294E-4563-A599-4CCC01794292}"/>
              </c:ext>
            </c:extLst>
          </c:dPt>
          <c:cat>
            <c:numRef>
              <c:f>Summary!$B$34:$B$36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Summary!$G$34:$G$36</c:f>
              <c:numCache>
                <c:formatCode>General</c:formatCode>
                <c:ptCount val="3"/>
                <c:pt idx="0">
                  <c:v>53.466000000000001</c:v>
                </c:pt>
                <c:pt idx="1">
                  <c:v>47.146999999999998</c:v>
                </c:pt>
                <c:pt idx="2">
                  <c:v>44.941000000000003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294E-4563-A599-4CCC01794292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dk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294E-4563-A599-4CCC0179429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294E-4563-A599-4CCC0179429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294E-4563-A599-4CCC01794292}"/>
              </c:ext>
            </c:extLst>
          </c:dPt>
          <c:cat>
            <c:numRef>
              <c:f>Summary!$B$34:$B$36</c:f>
              <c:numCache>
                <c:formatCode>General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0.25</c:v>
                </c:pt>
              </c:numCache>
            </c:numRef>
          </c:cat>
          <c:val>
            <c:numRef>
              <c:f>Summary!$H$34:$H$36</c:f>
              <c:numCache>
                <c:formatCode>General</c:formatCode>
                <c:ptCount val="3"/>
                <c:pt idx="0">
                  <c:v>51.398000000000003</c:v>
                </c:pt>
                <c:pt idx="1">
                  <c:v>54.276000000000003</c:v>
                </c:pt>
                <c:pt idx="2">
                  <c:v>42.155000000000001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294E-4563-A599-4CCC01794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7460608"/>
        <c:axId val="267462528"/>
      </c:barChart>
      <c:catAx>
        <c:axId val="267460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Platelet thickness, </a:t>
                </a:r>
                <a:r>
                  <a:rPr lang="en-US" sz="1200" b="1" i="1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1200" b="1" baseline="-250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 (mm)</a:t>
                </a:r>
              </a:p>
            </c:rich>
          </c:tx>
          <c:layout>
            <c:manualLayout>
              <c:xMode val="edge"/>
              <c:yMode val="edge"/>
              <c:x val="0.37631255468066493"/>
              <c:y val="0.909722222222222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7462528"/>
        <c:crosses val="autoZero"/>
        <c:auto val="1"/>
        <c:lblAlgn val="ctr"/>
        <c:lblOffset val="100"/>
        <c:noMultiLvlLbl val="0"/>
      </c:catAx>
      <c:valAx>
        <c:axId val="26746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Tensile 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modulus (</a:t>
                </a:r>
                <a:r>
                  <a:rPr lang="en-US" sz="1200" b="1" dirty="0" err="1">
                    <a:solidFill>
                      <a:schemeClr val="tx1"/>
                    </a:solidFill>
                  </a:rPr>
                  <a:t>GPa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183287037037037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6746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0.17292</cdr:x>
      <cdr:y>0.68576</cdr:y>
    </cdr:from>
    <cdr:to>
      <cdr:x>0.34167</cdr:x>
      <cdr:y>0.84549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0575" y="1881189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0.504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10.2%</a:t>
          </a:r>
        </a:p>
      </cdr:txBody>
    </cdr:sp>
  </cdr:relSizeAnchor>
  <cdr:relSizeAnchor xmlns:cdr="http://schemas.openxmlformats.org/drawingml/2006/chartDrawing">
    <cdr:from>
      <cdr:x>0.32361</cdr:x>
      <cdr:y>0.4838</cdr:y>
    </cdr:from>
    <cdr:to>
      <cdr:x>0.49236</cdr:x>
      <cdr:y>0.64352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79550" y="1327150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0.447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10.5%</a:t>
          </a:r>
        </a:p>
      </cdr:txBody>
    </cdr:sp>
  </cdr:relSizeAnchor>
  <cdr:relSizeAnchor xmlns:cdr="http://schemas.openxmlformats.org/drawingml/2006/chartDrawing">
    <cdr:from>
      <cdr:x>0.48403</cdr:x>
      <cdr:y>0.68519</cdr:y>
    </cdr:from>
    <cdr:to>
      <cdr:x>0.65278</cdr:x>
      <cdr:y>0.84491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212975" y="1879600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0.518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5.3%</a:t>
          </a:r>
        </a:p>
      </cdr:txBody>
    </cdr:sp>
  </cdr:relSizeAnchor>
  <cdr:relSizeAnchor xmlns:cdr="http://schemas.openxmlformats.org/drawingml/2006/chartDrawing">
    <cdr:from>
      <cdr:x>0.64653</cdr:x>
      <cdr:y>0.4838</cdr:y>
    </cdr:from>
    <cdr:to>
      <cdr:x>0.81528</cdr:x>
      <cdr:y>0.64352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55925" y="1327150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0.464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7.7%</a:t>
          </a:r>
        </a:p>
      </cdr:txBody>
    </cdr:sp>
  </cdr:relSizeAnchor>
  <cdr:relSizeAnchor xmlns:cdr="http://schemas.openxmlformats.org/drawingml/2006/chartDrawing">
    <cdr:from>
      <cdr:x>0.80278</cdr:x>
      <cdr:y>0.68519</cdr:y>
    </cdr:from>
    <cdr:to>
      <cdr:x>0.97153</cdr:x>
      <cdr:y>0.84491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670300" y="1879600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0.533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11.7%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0.14735</cdr:x>
      <cdr:y>0.40967</cdr:y>
    </cdr:from>
    <cdr:to>
      <cdr:x>0.38206</cdr:x>
      <cdr:y>0.56939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2956" y="1239692"/>
          <a:ext cx="1167573" cy="483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26.2 </a:t>
          </a:r>
          <a:r>
            <a:rPr lang="en-US" sz="1300" b="1" baseline="0" dirty="0" err="1" smtClean="0"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300" b="1" baseline="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3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. 12.5%</a:t>
          </a:r>
        </a:p>
      </cdr:txBody>
    </cdr:sp>
  </cdr:relSizeAnchor>
  <cdr:relSizeAnchor xmlns:cdr="http://schemas.openxmlformats.org/drawingml/2006/chartDrawing">
    <cdr:from>
      <cdr:x>0.3592</cdr:x>
      <cdr:y>0.29048</cdr:y>
    </cdr:from>
    <cdr:to>
      <cdr:x>0.56961</cdr:x>
      <cdr:y>0.4502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786792" y="879015"/>
          <a:ext cx="1046663" cy="483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37.6</a:t>
          </a:r>
          <a:r>
            <a:rPr lang="en-US" sz="13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b="1" baseline="0" dirty="0" err="1"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300" b="1" baseline="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3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. 16.8%</a:t>
          </a:r>
        </a:p>
      </cdr:txBody>
    </cdr:sp>
  </cdr:relSizeAnchor>
  <cdr:relSizeAnchor xmlns:cdr="http://schemas.openxmlformats.org/drawingml/2006/chartDrawing">
    <cdr:from>
      <cdr:x>0.61021</cdr:x>
      <cdr:y>0.26804</cdr:y>
    </cdr:from>
    <cdr:to>
      <cdr:x>0.82062</cdr:x>
      <cdr:y>0.42776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035419" y="811124"/>
          <a:ext cx="1046661" cy="4833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39.8</a:t>
          </a:r>
          <a:r>
            <a:rPr lang="en-US" sz="13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b="1" baseline="0" dirty="0" err="1"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300" b="1" baseline="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3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. 9.62%</a:t>
          </a:r>
        </a:p>
      </cdr:txBody>
    </cdr:sp>
  </cdr:relSizeAnchor>
  <cdr:relSizeAnchor xmlns:cdr="http://schemas.openxmlformats.org/drawingml/2006/chartDrawing">
    <cdr:from>
      <cdr:x>0.74236</cdr:x>
      <cdr:y>0.03196</cdr:y>
    </cdr:from>
    <cdr:to>
      <cdr:x>0.95277</cdr:x>
      <cdr:y>0.19168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394070" y="88899"/>
          <a:ext cx="961994" cy="4442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3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91.7</a:t>
          </a:r>
          <a:r>
            <a:rPr lang="en-US" sz="1300" b="1" baseline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300" b="1" baseline="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300" b="1" baseline="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3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 5.5%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0.13599</cdr:x>
      <cdr:y>0.51222</cdr:y>
    </cdr:from>
    <cdr:to>
      <cdr:x>0.33808</cdr:x>
      <cdr:y>0.7032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43924" y="1460339"/>
          <a:ext cx="956939" cy="544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85 MPa</a:t>
          </a:r>
        </a:p>
        <a:p xmlns:a="http://schemas.openxmlformats.org/drawingml/2006/main">
          <a:r>
            <a:rPr lang="en-US" sz="13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14.82%</a:t>
          </a:r>
        </a:p>
      </cdr:txBody>
    </cdr:sp>
  </cdr:relSizeAnchor>
  <cdr:relSizeAnchor xmlns:cdr="http://schemas.openxmlformats.org/drawingml/2006/chartDrawing">
    <cdr:from>
      <cdr:x>0.32584</cdr:x>
      <cdr:y>0.37688</cdr:y>
    </cdr:from>
    <cdr:to>
      <cdr:x>0.54859</cdr:x>
      <cdr:y>0.56786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678694" y="1169057"/>
          <a:ext cx="1147630" cy="592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157 MPa</a:t>
          </a:r>
        </a:p>
        <a:p xmlns:a="http://schemas.openxmlformats.org/drawingml/2006/main">
          <a:r>
            <a:rPr lang="en-US" sz="13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17.58%</a:t>
          </a:r>
        </a:p>
      </cdr:txBody>
    </cdr:sp>
  </cdr:relSizeAnchor>
  <cdr:relSizeAnchor xmlns:cdr="http://schemas.openxmlformats.org/drawingml/2006/chartDrawing">
    <cdr:from>
      <cdr:x>0.58289</cdr:x>
      <cdr:y>0.25321</cdr:y>
    </cdr:from>
    <cdr:to>
      <cdr:x>0.79957</cdr:x>
      <cdr:y>0.44419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003038" y="785449"/>
          <a:ext cx="1116292" cy="5924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255 MPa</a:t>
          </a:r>
          <a:endParaRPr lang="en-US" sz="13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3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17.58%</a:t>
          </a:r>
        </a:p>
      </cdr:txBody>
    </cdr:sp>
  </cdr:relSizeAnchor>
  <cdr:relSizeAnchor xmlns:cdr="http://schemas.openxmlformats.org/drawingml/2006/chartDrawing">
    <cdr:from>
      <cdr:x>0.76249</cdr:x>
      <cdr:y>0.02768</cdr:y>
    </cdr:from>
    <cdr:to>
      <cdr:x>0.98542</cdr:x>
      <cdr:y>0.21866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486120" y="76196"/>
          <a:ext cx="1019205" cy="525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avg. 431 MPa</a:t>
          </a:r>
        </a:p>
        <a:p xmlns:a="http://schemas.openxmlformats.org/drawingml/2006/main">
          <a:r>
            <a:rPr lang="en-US" sz="1300" b="1" dirty="0" err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13.45%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0.24137</cdr:x>
      <cdr:y>0.13617</cdr:y>
    </cdr:from>
    <cdr:to>
      <cdr:x>0.54724</cdr:x>
      <cdr:y>0.33756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03205" y="373541"/>
          <a:ext cx="1397962" cy="552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avg. 41.20 </a:t>
          </a:r>
          <a:r>
            <a:rPr lang="en-US" sz="13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3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3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 11.5%</a:t>
          </a:r>
        </a:p>
      </cdr:txBody>
    </cdr:sp>
  </cdr:relSizeAnchor>
  <cdr:relSizeAnchor xmlns:cdr="http://schemas.openxmlformats.org/drawingml/2006/chartDrawing">
    <cdr:from>
      <cdr:x>0.60575</cdr:x>
      <cdr:y>0.13426</cdr:y>
    </cdr:from>
    <cdr:to>
      <cdr:x>0.88485</cdr:x>
      <cdr:y>0.33565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68621" y="368301"/>
          <a:ext cx="1275595" cy="552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avg. 39.92 </a:t>
          </a:r>
          <a:r>
            <a:rPr lang="en-US" sz="13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3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3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5.66%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0.31405</cdr:x>
      <cdr:y>0.10322</cdr:y>
    </cdr:from>
    <cdr:to>
      <cdr:x>0.63546</cdr:x>
      <cdr:y>0.30461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35366" y="283143"/>
          <a:ext cx="1469026" cy="552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avg. 248 MPa</a:t>
          </a:r>
        </a:p>
        <a:p xmlns:a="http://schemas.openxmlformats.org/drawingml/2006/main">
          <a:r>
            <a:rPr lang="en-US" sz="13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. 12.1%</a:t>
          </a:r>
        </a:p>
      </cdr:txBody>
    </cdr:sp>
  </cdr:relSizeAnchor>
  <cdr:relSizeAnchor xmlns:cdr="http://schemas.openxmlformats.org/drawingml/2006/chartDrawing">
    <cdr:from>
      <cdr:x>0.63546</cdr:x>
      <cdr:y>0.12908</cdr:y>
    </cdr:from>
    <cdr:to>
      <cdr:x>0.87303</cdr:x>
      <cdr:y>0.33047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904392" y="354103"/>
          <a:ext cx="1085816" cy="552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avg. 218 MPa</a:t>
          </a:r>
        </a:p>
        <a:p xmlns:a="http://schemas.openxmlformats.org/drawingml/2006/main">
          <a:r>
            <a:rPr lang="en-US" sz="13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14.6%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0.16528</cdr:x>
      <cdr:y>0.69618</cdr:y>
    </cdr:from>
    <cdr:to>
      <cdr:x>0.33403</cdr:x>
      <cdr:y>0.8559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55650" y="1909764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0.502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7.8%</a:t>
          </a:r>
        </a:p>
      </cdr:txBody>
    </cdr:sp>
  </cdr:relSizeAnchor>
  <cdr:relSizeAnchor xmlns:cdr="http://schemas.openxmlformats.org/drawingml/2006/chartDrawing">
    <cdr:from>
      <cdr:x>0.31597</cdr:x>
      <cdr:y>0.49421</cdr:y>
    </cdr:from>
    <cdr:to>
      <cdr:x>0.48472</cdr:x>
      <cdr:y>0.65393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444625" y="1355725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0.483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9.0%</a:t>
          </a:r>
        </a:p>
      </cdr:txBody>
    </cdr:sp>
  </cdr:relSizeAnchor>
  <cdr:relSizeAnchor xmlns:cdr="http://schemas.openxmlformats.org/drawingml/2006/chartDrawing">
    <cdr:from>
      <cdr:x>0.47639</cdr:x>
      <cdr:y>0.6956</cdr:y>
    </cdr:from>
    <cdr:to>
      <cdr:x>0.64514</cdr:x>
      <cdr:y>0.85532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78050" y="1908175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0.515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5.6%</a:t>
          </a:r>
        </a:p>
      </cdr:txBody>
    </cdr:sp>
  </cdr:relSizeAnchor>
  <cdr:relSizeAnchor xmlns:cdr="http://schemas.openxmlformats.org/drawingml/2006/chartDrawing">
    <cdr:from>
      <cdr:x>0.63889</cdr:x>
      <cdr:y>0.49421</cdr:y>
    </cdr:from>
    <cdr:to>
      <cdr:x>0.80764</cdr:x>
      <cdr:y>0.65393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21000" y="1355725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0.505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3.0%</a:t>
          </a:r>
        </a:p>
      </cdr:txBody>
    </cdr:sp>
  </cdr:relSizeAnchor>
  <cdr:relSizeAnchor xmlns:cdr="http://schemas.openxmlformats.org/drawingml/2006/chartDrawing">
    <cdr:from>
      <cdr:x>0.79514</cdr:x>
      <cdr:y>0.6956</cdr:y>
    </cdr:from>
    <cdr:to>
      <cdr:x>0.96389</cdr:x>
      <cdr:y>0.85532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635375" y="1908175"/>
          <a:ext cx="771525" cy="4381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avg. 0.502</a:t>
          </a:r>
        </a:p>
        <a:p xmlns:a="http://schemas.openxmlformats.org/drawingml/2006/main">
          <a:r>
            <a:rPr lang="en-US" sz="1100" b="1">
              <a:solidFill>
                <a:sysClr val="windowText" lastClr="000000"/>
              </a:solidFill>
            </a:rPr>
            <a:t>cov. 2.4%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0.79791</cdr:x>
      <cdr:y>0.09181</cdr:y>
    </cdr:from>
    <cdr:to>
      <cdr:x>1</cdr:x>
      <cdr:y>0.28279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30464" y="355214"/>
          <a:ext cx="1400724" cy="738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218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MPa</a:t>
          </a:r>
        </a:p>
        <a:p xmlns:a="http://schemas.openxmlformats.org/drawingml/2006/main"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14.56%</a:t>
          </a:r>
        </a:p>
      </cdr:txBody>
    </cdr:sp>
  </cdr:relSizeAnchor>
  <cdr:relSizeAnchor xmlns:cdr="http://schemas.openxmlformats.org/drawingml/2006/chartDrawing">
    <cdr:from>
      <cdr:x>0.45557</cdr:x>
      <cdr:y>0.20009</cdr:y>
    </cdr:from>
    <cdr:to>
      <cdr:x>0.65766</cdr:x>
      <cdr:y>0.39107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937803" y="774190"/>
          <a:ext cx="1303195" cy="738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168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MPa</a:t>
          </a:r>
        </a:p>
        <a:p xmlns:a="http://schemas.openxmlformats.org/drawingml/2006/main"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17.62%</a:t>
          </a:r>
        </a:p>
      </cdr:txBody>
    </cdr:sp>
  </cdr:relSizeAnchor>
  <cdr:relSizeAnchor xmlns:cdr="http://schemas.openxmlformats.org/drawingml/2006/chartDrawing">
    <cdr:from>
      <cdr:x>0.13197</cdr:x>
      <cdr:y>0.36157</cdr:y>
    </cdr:from>
    <cdr:to>
      <cdr:x>0.33406</cdr:x>
      <cdr:y>0.55255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14738" y="1398977"/>
          <a:ext cx="1400723" cy="7389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112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MPa</a:t>
          </a:r>
        </a:p>
        <a:p xmlns:a="http://schemas.openxmlformats.org/drawingml/2006/main">
          <a:r>
            <a:rPr lang="en-US" sz="1400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 11.24%</a:t>
          </a:r>
        </a:p>
      </cdr:txBody>
    </cdr:sp>
  </cdr:relSizeAnchor>
  <cdr:relSizeAnchor xmlns:cdr="http://schemas.openxmlformats.org/drawingml/2006/chartDrawing">
    <cdr:from>
      <cdr:x>0.25399</cdr:x>
      <cdr:y>0.14042</cdr:y>
    </cdr:from>
    <cdr:to>
      <cdr:x>0.45608</cdr:x>
      <cdr:y>0.3314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760451" y="543288"/>
          <a:ext cx="1400724" cy="738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185</a:t>
          </a:r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MPa</a:t>
          </a:r>
        </a:p>
        <a:p xmlns:a="http://schemas.openxmlformats.org/drawingml/2006/main">
          <a:r>
            <a:rPr lang="en-US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23.5%</a:t>
          </a:r>
        </a:p>
      </cdr:txBody>
    </cdr:sp>
  </cdr:relSizeAnchor>
  <cdr:relSizeAnchor xmlns:cdr="http://schemas.openxmlformats.org/drawingml/2006/chartDrawing">
    <cdr:from>
      <cdr:x>0.63738</cdr:x>
      <cdr:y>0.02617</cdr:y>
    </cdr:from>
    <cdr:to>
      <cdr:x>0.83947</cdr:x>
      <cdr:y>0.21715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417785" y="101273"/>
          <a:ext cx="1400723" cy="738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avg. </a:t>
          </a:r>
          <a:r>
            <a: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242</a:t>
          </a:r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MPa</a:t>
          </a:r>
        </a:p>
        <a:p xmlns:a="http://schemas.openxmlformats.org/drawingml/2006/main">
          <a:r>
            <a:rPr lang="en-US" sz="14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13.4%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0.14967</cdr:x>
      <cdr:y>0.17251</cdr:y>
    </cdr:from>
    <cdr:to>
      <cdr:x>0.37676</cdr:x>
      <cdr:y>0.32984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7362" y="565239"/>
          <a:ext cx="1240138" cy="5155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38.8 </a:t>
          </a:r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2.9%</a:t>
          </a:r>
        </a:p>
      </cdr:txBody>
    </cdr:sp>
  </cdr:relSizeAnchor>
  <cdr:relSizeAnchor xmlns:cdr="http://schemas.openxmlformats.org/drawingml/2006/chartDrawing">
    <cdr:from>
      <cdr:x>0.44764</cdr:x>
      <cdr:y>0.0647</cdr:y>
    </cdr:from>
    <cdr:to>
      <cdr:x>0.67473</cdr:x>
      <cdr:y>0.22204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44549" y="212010"/>
          <a:ext cx="1240139" cy="515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42.4 </a:t>
          </a:r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5.7%</a:t>
          </a:r>
        </a:p>
      </cdr:txBody>
    </cdr:sp>
  </cdr:relSizeAnchor>
  <cdr:relSizeAnchor xmlns:cdr="http://schemas.openxmlformats.org/drawingml/2006/chartDrawing">
    <cdr:from>
      <cdr:x>0.77291</cdr:x>
      <cdr:y>0</cdr:y>
    </cdr:from>
    <cdr:to>
      <cdr:x>1</cdr:x>
      <cdr:y>0.15733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533745" y="0"/>
          <a:ext cx="1038255" cy="431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48.7 </a:t>
          </a:r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10.89%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0.7936</cdr:x>
      <cdr:y>0.0305</cdr:y>
    </cdr:from>
    <cdr:to>
      <cdr:x>1</cdr:x>
      <cdr:y>0.18675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33874" y="100633"/>
          <a:ext cx="1127125" cy="515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301 MPa</a:t>
          </a: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11.9%</a:t>
          </a:r>
        </a:p>
      </cdr:txBody>
    </cdr:sp>
  </cdr:relSizeAnchor>
  <cdr:relSizeAnchor xmlns:cdr="http://schemas.openxmlformats.org/drawingml/2006/chartDrawing">
    <cdr:from>
      <cdr:x>0.45486</cdr:x>
      <cdr:y>0.12248</cdr:y>
    </cdr:from>
    <cdr:to>
      <cdr:x>0.68195</cdr:x>
      <cdr:y>0.27873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83990" y="404120"/>
          <a:ext cx="1240139" cy="5155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261 MPa</a:t>
          </a: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7.5%</a:t>
          </a:r>
        </a:p>
      </cdr:txBody>
    </cdr:sp>
  </cdr:relSizeAnchor>
  <cdr:relSizeAnchor xmlns:cdr="http://schemas.openxmlformats.org/drawingml/2006/chartDrawing">
    <cdr:from>
      <cdr:x>0.17153</cdr:x>
      <cdr:y>0.17356</cdr:y>
    </cdr:from>
    <cdr:to>
      <cdr:x>0.39862</cdr:x>
      <cdr:y>0.32981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84225" y="479425"/>
          <a:ext cx="1038255" cy="431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240 MPa</a:t>
          </a: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5.7%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0.16458</cdr:x>
      <cdr:y>0.14767</cdr:y>
    </cdr:from>
    <cdr:to>
      <cdr:x>0.41356</cdr:x>
      <cdr:y>0.3397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52460" y="407900"/>
          <a:ext cx="1138351" cy="530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35.2 </a:t>
          </a:r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GPa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0.8%</a:t>
          </a:r>
        </a:p>
      </cdr:txBody>
    </cdr:sp>
  </cdr:relSizeAnchor>
  <cdr:relSizeAnchor xmlns:cdr="http://schemas.openxmlformats.org/drawingml/2006/chartDrawing">
    <cdr:from>
      <cdr:x>0.72986</cdr:x>
      <cdr:y>0.03103</cdr:y>
    </cdr:from>
    <cdr:to>
      <cdr:x>0.97884</cdr:x>
      <cdr:y>0.22306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336920" y="85713"/>
          <a:ext cx="1138351" cy="530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latin typeface="Arial" panose="020B0604020202020204" pitchFamily="34" charset="0"/>
              <a:cs typeface="Arial" panose="020B0604020202020204" pitchFamily="34" charset="0"/>
            </a:rPr>
            <a:t>avg. 42.4 GPa</a:t>
          </a:r>
        </a:p>
        <a:p xmlns:a="http://schemas.openxmlformats.org/drawingml/2006/main">
          <a:r>
            <a:rPr lang="en-US" sz="1200" b="1">
              <a:latin typeface="Arial" panose="020B0604020202020204" pitchFamily="34" charset="0"/>
              <a:cs typeface="Arial" panose="020B0604020202020204" pitchFamily="34" charset="0"/>
            </a:rPr>
            <a:t>cov. 0.8%</a:t>
          </a:r>
        </a:p>
      </cdr:txBody>
    </cdr:sp>
  </cdr:relSizeAnchor>
  <cdr:relSizeAnchor xmlns:cdr="http://schemas.openxmlformats.org/drawingml/2006/chartDrawing">
    <cdr:from>
      <cdr:x>0.44861</cdr:x>
      <cdr:y>0.07747</cdr:y>
    </cdr:from>
    <cdr:to>
      <cdr:x>0.69758</cdr:x>
      <cdr:y>0.2695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051045" y="213992"/>
          <a:ext cx="1138302" cy="530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>
              <a:latin typeface="Arial" panose="020B0604020202020204" pitchFamily="34" charset="0"/>
              <a:cs typeface="Arial" panose="020B0604020202020204" pitchFamily="34" charset="0"/>
            </a:rPr>
            <a:t>avg. 39.3 GPa</a:t>
          </a:r>
        </a:p>
        <a:p xmlns:a="http://schemas.openxmlformats.org/drawingml/2006/main">
          <a:r>
            <a:rPr lang="en-US" sz="1200" b="1">
              <a:latin typeface="Arial" panose="020B0604020202020204" pitchFamily="34" charset="0"/>
              <a:cs typeface="Arial" panose="020B0604020202020204" pitchFamily="34" charset="0"/>
            </a:rPr>
            <a:t>cov. 0.8%</a:t>
          </a:r>
        </a:p>
      </cdr:txBody>
    </cdr:sp>
  </cdr:relSizeAnchor>
  <cdr:relSizeAnchor xmlns:cdr="http://schemas.openxmlformats.org/drawingml/2006/chartDrawing">
    <cdr:from>
      <cdr:x>0.19375</cdr:x>
      <cdr:y>0.57241</cdr:y>
    </cdr:from>
    <cdr:to>
      <cdr:x>0.34583</cdr:x>
      <cdr:y>0.67931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85824" y="1581150"/>
          <a:ext cx="695325" cy="29527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=64</a:t>
          </a:r>
        </a:p>
      </cdr:txBody>
    </cdr:sp>
  </cdr:relSizeAnchor>
  <cdr:relSizeAnchor xmlns:cdr="http://schemas.openxmlformats.org/drawingml/2006/chartDrawing">
    <cdr:from>
      <cdr:x>0.4675</cdr:x>
      <cdr:y>0.57356</cdr:y>
    </cdr:from>
    <cdr:to>
      <cdr:x>0.63154</cdr:x>
      <cdr:y>0.68046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137390" y="1584316"/>
          <a:ext cx="750013" cy="29528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=127</a:t>
          </a:r>
        </a:p>
      </cdr:txBody>
    </cdr:sp>
  </cdr:relSizeAnchor>
  <cdr:relSizeAnchor xmlns:cdr="http://schemas.openxmlformats.org/drawingml/2006/chartDrawing">
    <cdr:from>
      <cdr:x>0.74385</cdr:x>
      <cdr:y>0.57356</cdr:y>
    </cdr:from>
    <cdr:to>
      <cdr:x>0.91913</cdr:x>
      <cdr:y>0.68046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400894" y="1584316"/>
          <a:ext cx="801384" cy="29528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i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200" baseline="-2500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200" b="1" i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200" baseline="-2500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=254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0.17279</cdr:x>
      <cdr:y>0.22752</cdr:y>
    </cdr:from>
    <cdr:to>
      <cdr:x>0.42522</cdr:x>
      <cdr:y>0.40265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1415" y="748841"/>
          <a:ext cx="1214620" cy="576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198 MPa</a:t>
          </a: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4.9%</a:t>
          </a:r>
        </a:p>
      </cdr:txBody>
    </cdr:sp>
  </cdr:relSizeAnchor>
  <cdr:relSizeAnchor xmlns:cdr="http://schemas.openxmlformats.org/drawingml/2006/chartDrawing">
    <cdr:from>
      <cdr:x>0.71389</cdr:x>
      <cdr:y>0</cdr:y>
    </cdr:from>
    <cdr:to>
      <cdr:x>0.96632</cdr:x>
      <cdr:y>0.17514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263895" y="-1804856"/>
          <a:ext cx="1154109" cy="4837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294 MPa</a:t>
          </a: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5.4%</a:t>
          </a:r>
        </a:p>
      </cdr:txBody>
    </cdr:sp>
  </cdr:relSizeAnchor>
  <cdr:relSizeAnchor xmlns:cdr="http://schemas.openxmlformats.org/drawingml/2006/chartDrawing">
    <cdr:from>
      <cdr:x>0.44167</cdr:x>
      <cdr:y>0.09132</cdr:y>
    </cdr:from>
    <cdr:to>
      <cdr:x>0.69408</cdr:x>
      <cdr:y>0.26645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019294" y="252236"/>
          <a:ext cx="1154059" cy="4837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avg. 244 MPa</a:t>
          </a:r>
        </a:p>
        <a:p xmlns:a="http://schemas.openxmlformats.org/drawingml/2006/main">
          <a:r>
            <a:rPr lang="en-US" sz="12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. 6.5%</a:t>
          </a:r>
        </a:p>
      </cdr:txBody>
    </cdr:sp>
  </cdr:relSizeAnchor>
  <cdr:relSizeAnchor xmlns:cdr="http://schemas.openxmlformats.org/drawingml/2006/chartDrawing">
    <cdr:from>
      <cdr:x>0.19653</cdr:x>
      <cdr:y>0.6046</cdr:y>
    </cdr:from>
    <cdr:to>
      <cdr:x>0.34861</cdr:x>
      <cdr:y>0.71149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898535" y="1670056"/>
          <a:ext cx="695310" cy="2952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=64</a:t>
          </a:r>
        </a:p>
      </cdr:txBody>
    </cdr:sp>
  </cdr:relSizeAnchor>
  <cdr:relSizeAnchor xmlns:cdr="http://schemas.openxmlformats.org/drawingml/2006/chartDrawing">
    <cdr:from>
      <cdr:x>0.46598</cdr:x>
      <cdr:y>0.60575</cdr:y>
    </cdr:from>
    <cdr:to>
      <cdr:x>0.63326</cdr:x>
      <cdr:y>0.71264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2130445" y="1673233"/>
          <a:ext cx="764798" cy="2952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=127</a:t>
          </a:r>
        </a:p>
      </cdr:txBody>
    </cdr:sp>
  </cdr:relSizeAnchor>
  <cdr:relSizeAnchor xmlns:cdr="http://schemas.openxmlformats.org/drawingml/2006/chartDrawing">
    <cdr:from>
      <cdr:x>0.74888</cdr:x>
      <cdr:y>0.60642</cdr:y>
    </cdr:from>
    <cdr:to>
      <cdr:x>0.91659</cdr:x>
      <cdr:y>0.71331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3423887" y="1675076"/>
          <a:ext cx="766755" cy="2952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200" b="1" i="1" dirty="0" err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200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=254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0.73206</cdr:x>
      <cdr:y>0.09375</cdr:y>
    </cdr:from>
    <cdr:to>
      <cdr:x>1</cdr:x>
      <cdr:y>0.27327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3346985" y="257181"/>
          <a:ext cx="1225015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45.6GPa</a:t>
          </a:r>
        </a:p>
        <a:p xmlns:a="http://schemas.openxmlformats.org/drawingml/2006/main">
          <a:r>
            <a:rPr lang="en-US" sz="13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. 5.9%</a:t>
          </a:r>
        </a:p>
      </cdr:txBody>
    </cdr:sp>
  </cdr:relSizeAnchor>
  <cdr:relSizeAnchor xmlns:cdr="http://schemas.openxmlformats.org/drawingml/2006/chartDrawing">
    <cdr:from>
      <cdr:x>0.13611</cdr:x>
      <cdr:y>0</cdr:y>
    </cdr:from>
    <cdr:to>
      <cdr:x>0.40405</cdr:x>
      <cdr:y>0.17951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622295" y="0"/>
          <a:ext cx="1225015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52.1GPa</a:t>
          </a:r>
        </a:p>
        <a:p xmlns:a="http://schemas.openxmlformats.org/drawingml/2006/main">
          <a:r>
            <a:rPr lang="en-US" sz="13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. 3.0%</a:t>
          </a:r>
        </a:p>
      </cdr:txBody>
    </cdr:sp>
  </cdr:relSizeAnchor>
  <cdr:relSizeAnchor xmlns:cdr="http://schemas.openxmlformats.org/drawingml/2006/chartDrawing">
    <cdr:from>
      <cdr:x>0.45069</cdr:x>
      <cdr:y>0</cdr:y>
    </cdr:from>
    <cdr:to>
      <cdr:x>0.71863</cdr:x>
      <cdr:y>0.17951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60570" y="0"/>
          <a:ext cx="1225015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51.8GPa</a:t>
          </a:r>
        </a:p>
        <a:p xmlns:a="http://schemas.openxmlformats.org/drawingml/2006/main">
          <a:r>
            <a:rPr lang="en-US" sz="13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. 7.1%</a:t>
          </a:r>
        </a:p>
      </cdr:txBody>
    </cdr:sp>
  </cdr:relSizeAnchor>
  <cdr:relSizeAnchor xmlns:cdr="http://schemas.openxmlformats.org/drawingml/2006/chartDrawing">
    <cdr:from>
      <cdr:x>0.44256</cdr:x>
      <cdr:y>0.5926</cdr:y>
    </cdr:from>
    <cdr:to>
      <cdr:x>0.67292</cdr:x>
      <cdr:y>0.70479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023391" y="1625607"/>
          <a:ext cx="105318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400" b="1" baseline="-25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400" b="1" i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400" b="1" baseline="-250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= 508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0.71756</cdr:x>
      <cdr:y>0.59259</cdr:y>
    </cdr:from>
    <cdr:to>
      <cdr:x>0.94375</cdr:x>
      <cdr:y>0.70479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80675" y="1625595"/>
          <a:ext cx="103414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dirty="0" err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400" b="1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400" b="1" i="1" dirty="0" err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400" b="1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= 203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0.1756</cdr:x>
      <cdr:y>0.57176</cdr:y>
    </cdr:from>
    <cdr:to>
      <cdr:x>0.38187</cdr:x>
      <cdr:y>0.7625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802826" y="1568457"/>
          <a:ext cx="94306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400" b="1" baseline="-25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40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400" b="1" baseline="-25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=</a:t>
          </a:r>
        </a:p>
        <a:p xmlns:a="http://schemas.openxmlformats.org/drawingml/2006/main">
          <a:r>
            <a: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= 1,016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0.16528</cdr:x>
      <cdr:y>0</cdr:y>
    </cdr:from>
    <cdr:to>
      <cdr:x>0.42515</cdr:x>
      <cdr:y>0.17951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755660" y="0"/>
          <a:ext cx="1188146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>
              <a:latin typeface="Arial" panose="020B0604020202020204" pitchFamily="34" charset="0"/>
              <a:cs typeface="Arial" panose="020B0604020202020204" pitchFamily="34" charset="0"/>
            </a:rPr>
            <a:t>avg. 404MPa</a:t>
          </a:r>
        </a:p>
        <a:p xmlns:a="http://schemas.openxmlformats.org/drawingml/2006/main">
          <a:r>
            <a:rPr lang="en-US" sz="1300" b="1">
              <a:latin typeface="Arial" panose="020B0604020202020204" pitchFamily="34" charset="0"/>
              <a:cs typeface="Arial" panose="020B0604020202020204" pitchFamily="34" charset="0"/>
            </a:rPr>
            <a:t>cov. 3.1%</a:t>
          </a:r>
        </a:p>
      </cdr:txBody>
    </cdr:sp>
  </cdr:relSizeAnchor>
  <cdr:relSizeAnchor xmlns:cdr="http://schemas.openxmlformats.org/drawingml/2006/chartDrawing">
    <cdr:from>
      <cdr:x>0.74013</cdr:x>
      <cdr:y>0.23611</cdr:y>
    </cdr:from>
    <cdr:to>
      <cdr:x>1</cdr:x>
      <cdr:y>0.41562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3383854" y="647697"/>
          <a:ext cx="1188146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>
              <a:latin typeface="Arial" panose="020B0604020202020204" pitchFamily="34" charset="0"/>
              <a:cs typeface="Arial" panose="020B0604020202020204" pitchFamily="34" charset="0"/>
            </a:rPr>
            <a:t>avg. 215MPa</a:t>
          </a:r>
        </a:p>
        <a:p xmlns:a="http://schemas.openxmlformats.org/drawingml/2006/main">
          <a:r>
            <a:rPr lang="en-US" sz="1300" b="1">
              <a:latin typeface="Arial" panose="020B0604020202020204" pitchFamily="34" charset="0"/>
              <a:cs typeface="Arial" panose="020B0604020202020204" pitchFamily="34" charset="0"/>
            </a:rPr>
            <a:t>cov. 19.3%</a:t>
          </a:r>
        </a:p>
      </cdr:txBody>
    </cdr:sp>
  </cdr:relSizeAnchor>
  <cdr:relSizeAnchor xmlns:cdr="http://schemas.openxmlformats.org/drawingml/2006/chartDrawing">
    <cdr:from>
      <cdr:x>0.48403</cdr:x>
      <cdr:y>0.0625</cdr:y>
    </cdr:from>
    <cdr:to>
      <cdr:x>0.7439</cdr:x>
      <cdr:y>0.24201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12985" y="171450"/>
          <a:ext cx="1188146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avg. 320MPa</a:t>
          </a:r>
        </a:p>
        <a:p xmlns:a="http://schemas.openxmlformats.org/drawingml/2006/main">
          <a:r>
            <a:rPr lang="en-US" sz="1300" b="1" dirty="0" err="1">
              <a:latin typeface="Arial" panose="020B0604020202020204" pitchFamily="34" charset="0"/>
              <a:cs typeface="Arial" panose="020B0604020202020204" pitchFamily="34" charset="0"/>
            </a:rPr>
            <a:t>cov</a:t>
          </a:r>
          <a:r>
            <a:rPr lang="en-US" sz="1300" b="1" dirty="0">
              <a:latin typeface="Arial" panose="020B0604020202020204" pitchFamily="34" charset="0"/>
              <a:cs typeface="Arial" panose="020B0604020202020204" pitchFamily="34" charset="0"/>
            </a:rPr>
            <a:t>. 10.6%</a:t>
          </a:r>
        </a:p>
      </cdr:txBody>
    </cdr:sp>
  </cdr:relSizeAnchor>
  <cdr:relSizeAnchor xmlns:cdr="http://schemas.openxmlformats.org/drawingml/2006/chartDrawing">
    <cdr:from>
      <cdr:x>0.45069</cdr:x>
      <cdr:y>0.59491</cdr:y>
    </cdr:from>
    <cdr:to>
      <cdr:x>0.66863</cdr:x>
      <cdr:y>0.70711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60570" y="1631957"/>
          <a:ext cx="99642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400" b="1" baseline="-25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40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400" b="1" baseline="-25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= 508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0.72569</cdr:x>
      <cdr:y>0.59491</cdr:y>
    </cdr:from>
    <cdr:to>
      <cdr:x>0.95197</cdr:x>
      <cdr:y>0.7071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317854" y="1631945"/>
          <a:ext cx="103453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dirty="0" err="1"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400" b="1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400" b="1" i="1" dirty="0" err="1"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400" b="1" baseline="-25000" dirty="0" err="1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 smtClean="0">
              <a:latin typeface="Arial" panose="020B0604020202020204" pitchFamily="34" charset="0"/>
              <a:cs typeface="Arial" panose="020B0604020202020204" pitchFamily="34" charset="0"/>
            </a:rPr>
            <a:t>= 203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0.19831</cdr:x>
      <cdr:y>0.57755</cdr:y>
    </cdr:from>
    <cdr:to>
      <cdr:x>0.40197</cdr:x>
      <cdr:y>0.76828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906680" y="1584332"/>
          <a:ext cx="931109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</a:t>
          </a:r>
          <a:r>
            <a:rPr lang="en-US" sz="1400" b="1" baseline="-25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en-US" sz="1400" b="1" i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</a:t>
          </a:r>
          <a:r>
            <a:rPr lang="en-US" sz="1400" b="1" baseline="-25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=</a:t>
          </a:r>
        </a:p>
        <a:p xmlns:a="http://schemas.openxmlformats.org/drawingml/2006/main">
          <a:r>
            <a: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= 1,016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25B9731-34CC-4AAA-89B7-B8C9CD616869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DD2063-C21B-4223-BA5C-27E989663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1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11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00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05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93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05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52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2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50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05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34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7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36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29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8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EFE974-2DCD-43C2-99A1-CC3A34429D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58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96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41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3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14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40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33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3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506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3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653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0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68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97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33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681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599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3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7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87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05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0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0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D2063-C21B-4223-BA5C-27E989663D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97921"/>
            <a:ext cx="12192000" cy="1897167"/>
          </a:xfrm>
        </p:spPr>
        <p:txBody>
          <a:bodyPr>
            <a:normAutofit/>
          </a:bodyPr>
          <a:lstStyle>
            <a:lvl1pPr>
              <a:defRPr sz="6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CD2B92-6DB6-4443-AED0-4002995B1826}" type="datetime1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0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33CD705F-B149-4CBF-8564-5451B2833CB5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E07B84C-03EE-4335-ABA4-DCC7DD33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2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BF30147F-EE26-4055-B456-EDA54BE2BAC8}" type="datetime1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fld id="{2E07B84C-03EE-4335-ABA4-DCC7DD33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2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fld id="{B5290E05-7CEF-4D10-BDFE-6F280F58E58A}" type="datetime1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yriad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>
                <a:latin typeface="Myriad Pro" panose="020B0503030403020204" pitchFamily="34" charset="0"/>
              </a:defRPr>
            </a:lvl1pPr>
          </a:lstStyle>
          <a:p>
            <a:fld id="{2E07B84C-03EE-4335-ABA4-DCC7DD33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8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A9D1-7147-426D-A9AF-2B83A09B41F6}" type="datetime1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7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365125"/>
            <a:ext cx="9534939" cy="132556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534937" y="-188536"/>
            <a:ext cx="2551045" cy="2366128"/>
          </a:xfrm>
          <a:prstGeom prst="rect">
            <a:avLst/>
          </a:prstGeom>
          <a:gradFill flip="none" rotWithShape="1">
            <a:gsLst>
              <a:gs pos="28000">
                <a:schemeClr val="bg1">
                  <a:alpha val="6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8000">
                <a:srgbClr val="FBFBFD">
                  <a:alpha val="0"/>
                </a:srgb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954" y="952397"/>
            <a:ext cx="2036966" cy="794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201" y="367115"/>
            <a:ext cx="1694471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marL="230188" indent="0" algn="ctr" defTabSz="914400" rtl="0" eaLnBrk="1" latinLnBrk="0" hangingPunct="1">
        <a:lnSpc>
          <a:spcPct val="90000"/>
        </a:lnSpc>
        <a:spcBef>
          <a:spcPct val="0"/>
        </a:spcBef>
        <a:buNone/>
        <a:tabLst/>
        <a:defRPr sz="4400" b="1" i="0" kern="1200" cap="none" spc="50">
          <a:ln w="0"/>
          <a:solidFill>
            <a:schemeClr val="bg1">
              <a:alpha val="92000"/>
            </a:schemeClr>
          </a:solidFill>
          <a:effectLst/>
          <a:latin typeface="Myriad Pro Black" charset="0"/>
          <a:ea typeface="Myriad Pro Black" charset="0"/>
          <a:cs typeface="Myriad Pr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6.emf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0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60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gif"/><Relationship Id="rId9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5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3.png"/><Relationship Id="rId10" Type="http://schemas.microsoft.com/office/2007/relationships/hdphoto" Target="../media/hdphoto1.wdp"/><Relationship Id="rId4" Type="http://schemas.microsoft.com/office/2007/relationships/hdphoto" Target="../media/hdphoto13.wdp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hart" Target="../charts/chart4.xml"/><Relationship Id="rId4" Type="http://schemas.openxmlformats.org/officeDocument/2006/relationships/image" Target="../media/image3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chart" Target="../charts/char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chart" Target="../charts/chart1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chart" Target="../charts/char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chart" Target="../charts/char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chart" Target="../charts/char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Analysis of tensile properties</a:t>
            </a:r>
            <a:br>
              <a:rPr lang="en-US" sz="4800" dirty="0" smtClean="0"/>
            </a:br>
            <a:r>
              <a:rPr lang="en-US" sz="4800" dirty="0" smtClean="0"/>
              <a:t>in a </a:t>
            </a:r>
            <a:r>
              <a:rPr lang="en-US" sz="4800" dirty="0" err="1" smtClean="0"/>
              <a:t>prepreg</a:t>
            </a:r>
            <a:r>
              <a:rPr lang="en-US" sz="4800" dirty="0" smtClean="0"/>
              <a:t> platelet molded composite system</a:t>
            </a:r>
            <a:endParaRPr lang="en-US" sz="4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10/26/2017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Workshop on Prepreg Platelet Composites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28049" y="4495088"/>
            <a:ext cx="47359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Sergey Kravchenko, PhD</a:t>
            </a:r>
          </a:p>
          <a:p>
            <a:r>
              <a:rPr lang="en-US" dirty="0" smtClean="0"/>
              <a:t>Postdoctoral Researcher</a:t>
            </a:r>
          </a:p>
          <a:p>
            <a:r>
              <a:rPr lang="en-US" dirty="0" smtClean="0"/>
              <a:t>Composites Manufacturing &amp; Simulation Center</a:t>
            </a:r>
          </a:p>
          <a:p>
            <a:r>
              <a:rPr lang="en-US" dirty="0" smtClean="0"/>
              <a:t>Purdue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defines stress transfer efficiency?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10</a:t>
            </a:fld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2295498" y="1853390"/>
            <a:ext cx="9756943" cy="2155513"/>
            <a:chOff x="2295498" y="1853390"/>
            <a:chExt cx="9756943" cy="215551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498" y="1853390"/>
              <a:ext cx="3474535" cy="2063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28" y="1853390"/>
              <a:ext cx="3489319" cy="215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2694" y="1918606"/>
              <a:ext cx="3459747" cy="202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84"/>
          <p:cNvGrpSpPr/>
          <p:nvPr/>
        </p:nvGrpSpPr>
        <p:grpSpPr>
          <a:xfrm>
            <a:off x="2724275" y="4030695"/>
            <a:ext cx="9328166" cy="1403752"/>
            <a:chOff x="2724275" y="4030695"/>
            <a:chExt cx="9328166" cy="1403752"/>
          </a:xfrm>
        </p:grpSpPr>
        <p:sp>
          <p:nvSpPr>
            <p:cNvPr id="8" name="Right Arrow 7"/>
            <p:cNvSpPr/>
            <p:nvPr/>
          </p:nvSpPr>
          <p:spPr>
            <a:xfrm>
              <a:off x="2724275" y="4349458"/>
              <a:ext cx="9136229" cy="73202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i="1" dirty="0" smtClean="0"/>
                <a:t>Improved Effective Strength of Composite System</a:t>
              </a:r>
              <a:endParaRPr lang="en-US" sz="2200" b="1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3194" y="4030695"/>
              <a:ext cx="7369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 dirty="0" smtClean="0"/>
                <a:t>Improved Stress Transfer by Platelet Geometry (</a:t>
              </a:r>
              <a:r>
                <a:rPr lang="en-US" sz="2200" b="1" i="1" dirty="0" err="1" smtClean="0"/>
                <a:t>L</a:t>
              </a:r>
              <a:r>
                <a:rPr lang="en-US" sz="2200" b="1" i="1" baseline="-25000" dirty="0" err="1" smtClean="0"/>
                <a:t>p</a:t>
              </a:r>
              <a:r>
                <a:rPr lang="en-US" sz="2200" b="1" i="1" dirty="0" smtClean="0"/>
                <a:t>/</a:t>
              </a:r>
              <a:r>
                <a:rPr lang="en-US" sz="2200" b="1" i="1" dirty="0" err="1" smtClean="0"/>
                <a:t>t</a:t>
              </a:r>
              <a:r>
                <a:rPr lang="en-US" sz="2200" b="1" i="1" baseline="-25000" dirty="0" err="1" smtClean="0"/>
                <a:t>p</a:t>
              </a:r>
              <a:r>
                <a:rPr lang="en-US" sz="2200" b="1" i="1" dirty="0" smtClean="0"/>
                <a:t> </a:t>
              </a:r>
              <a:r>
                <a:rPr lang="en-US" sz="2200" b="1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↑</a:t>
              </a:r>
              <a:r>
                <a:rPr lang="en-US" sz="2200" b="1" i="1" dirty="0" smtClean="0"/>
                <a:t>)</a:t>
              </a:r>
              <a:endParaRPr lang="en-US" sz="2200" b="1" i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3194" y="5003560"/>
              <a:ext cx="88392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 dirty="0" smtClean="0"/>
                <a:t>Improved Stress Transfer by Platelets Arrangement (more overlap length)</a:t>
              </a:r>
              <a:endParaRPr lang="en-US" sz="2200" b="1" i="1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358066" y="5641175"/>
            <a:ext cx="9241631" cy="752366"/>
            <a:chOff x="2358066" y="5641175"/>
            <a:chExt cx="9241631" cy="752366"/>
          </a:xfrm>
        </p:grpSpPr>
        <p:grpSp>
          <p:nvGrpSpPr>
            <p:cNvPr id="40" name="Group 39"/>
            <p:cNvGrpSpPr/>
            <p:nvPr/>
          </p:nvGrpSpPr>
          <p:grpSpPr>
            <a:xfrm>
              <a:off x="2358066" y="5725065"/>
              <a:ext cx="3547718" cy="668476"/>
              <a:chOff x="1097587" y="3670245"/>
              <a:chExt cx="5957343" cy="1122507"/>
            </a:xfrm>
          </p:grpSpPr>
          <p:sp>
            <p:nvSpPr>
              <p:cNvPr id="44" name="Cube 43"/>
              <p:cNvSpPr/>
              <p:nvPr/>
            </p:nvSpPr>
            <p:spPr>
              <a:xfrm>
                <a:off x="3413635" y="3992412"/>
                <a:ext cx="2781288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>
                <a:off x="6094719" y="4064657"/>
                <a:ext cx="960211" cy="728095"/>
              </a:xfrm>
              <a:prstGeom prst="rightArrow">
                <a:avLst>
                  <a:gd name="adj1" fmla="val 50000"/>
                  <a:gd name="adj2" fmla="val 60466"/>
                </a:avLst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1Top">
                  <a:rot lat="17789519" lon="3103781" rev="18715901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ight Arrow 45"/>
              <p:cNvSpPr/>
              <p:nvPr/>
            </p:nvSpPr>
            <p:spPr>
              <a:xfrm flipH="1">
                <a:off x="1097587" y="4053910"/>
                <a:ext cx="1053782" cy="728095"/>
              </a:xfrm>
              <a:prstGeom prst="rightArrow">
                <a:avLst>
                  <a:gd name="adj1" fmla="val 50000"/>
                  <a:gd name="adj2" fmla="val 60466"/>
                </a:avLst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1Top">
                  <a:rot lat="17789519" lon="3103781" rev="18715901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Cube 46"/>
              <p:cNvSpPr/>
              <p:nvPr/>
            </p:nvSpPr>
            <p:spPr>
              <a:xfrm>
                <a:off x="2208404" y="3992412"/>
                <a:ext cx="1129009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Cube 47"/>
              <p:cNvSpPr/>
              <p:nvPr/>
            </p:nvSpPr>
            <p:spPr>
              <a:xfrm>
                <a:off x="2208404" y="3834931"/>
                <a:ext cx="2044814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Cube 48"/>
              <p:cNvSpPr/>
              <p:nvPr/>
            </p:nvSpPr>
            <p:spPr>
              <a:xfrm>
                <a:off x="2208404" y="3670245"/>
                <a:ext cx="1167109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Cube 49"/>
              <p:cNvSpPr/>
              <p:nvPr/>
            </p:nvSpPr>
            <p:spPr>
              <a:xfrm>
                <a:off x="3885392" y="3834931"/>
                <a:ext cx="2309532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Cube 50"/>
              <p:cNvSpPr/>
              <p:nvPr/>
            </p:nvSpPr>
            <p:spPr>
              <a:xfrm>
                <a:off x="2950085" y="3831757"/>
                <a:ext cx="1303133" cy="495934"/>
              </a:xfrm>
              <a:prstGeom prst="cube">
                <a:avLst>
                  <a:gd name="adj" fmla="val 100000"/>
                </a:avLst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Cube 51"/>
              <p:cNvSpPr/>
              <p:nvPr/>
            </p:nvSpPr>
            <p:spPr>
              <a:xfrm>
                <a:off x="3413635" y="3670245"/>
                <a:ext cx="2781289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470179" y="5641175"/>
              <a:ext cx="4129518" cy="675303"/>
              <a:chOff x="3029202" y="5256072"/>
              <a:chExt cx="6000510" cy="981267"/>
            </a:xfrm>
          </p:grpSpPr>
          <p:sp>
            <p:nvSpPr>
              <p:cNvPr id="73" name="Right Arrow 72"/>
              <p:cNvSpPr/>
              <p:nvPr/>
            </p:nvSpPr>
            <p:spPr>
              <a:xfrm>
                <a:off x="8126777" y="5483286"/>
                <a:ext cx="902935" cy="728095"/>
              </a:xfrm>
              <a:prstGeom prst="rightArrow">
                <a:avLst>
                  <a:gd name="adj1" fmla="val 50000"/>
                  <a:gd name="adj2" fmla="val 60466"/>
                </a:avLst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1Top">
                  <a:rot lat="17789519" lon="3103781" rev="18715901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ight Arrow 73"/>
              <p:cNvSpPr/>
              <p:nvPr/>
            </p:nvSpPr>
            <p:spPr>
              <a:xfrm flipH="1">
                <a:off x="3029202" y="5509244"/>
                <a:ext cx="862897" cy="728095"/>
              </a:xfrm>
              <a:prstGeom prst="rightArrow">
                <a:avLst>
                  <a:gd name="adj1" fmla="val 50000"/>
                  <a:gd name="adj2" fmla="val 60466"/>
                </a:avLst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1Top">
                  <a:rot lat="17789519" lon="3103781" rev="18715901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Cube 74"/>
              <p:cNvSpPr/>
              <p:nvPr/>
            </p:nvSpPr>
            <p:spPr>
              <a:xfrm>
                <a:off x="5280095" y="5578239"/>
                <a:ext cx="2781288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Cube 75"/>
              <p:cNvSpPr/>
              <p:nvPr/>
            </p:nvSpPr>
            <p:spPr>
              <a:xfrm>
                <a:off x="5280095" y="5420759"/>
                <a:ext cx="1766044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Cube 76"/>
              <p:cNvSpPr/>
              <p:nvPr/>
            </p:nvSpPr>
            <p:spPr>
              <a:xfrm>
                <a:off x="6637842" y="5420759"/>
                <a:ext cx="1423541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Cube 77"/>
              <p:cNvSpPr/>
              <p:nvPr/>
            </p:nvSpPr>
            <p:spPr>
              <a:xfrm>
                <a:off x="5280094" y="5256072"/>
                <a:ext cx="2781289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Cube 78"/>
              <p:cNvSpPr/>
              <p:nvPr/>
            </p:nvSpPr>
            <p:spPr>
              <a:xfrm>
                <a:off x="4043062" y="5578239"/>
                <a:ext cx="1129009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Cube 79"/>
              <p:cNvSpPr/>
              <p:nvPr/>
            </p:nvSpPr>
            <p:spPr>
              <a:xfrm>
                <a:off x="4043062" y="5420759"/>
                <a:ext cx="1237741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Cube 80"/>
              <p:cNvSpPr/>
              <p:nvPr/>
            </p:nvSpPr>
            <p:spPr>
              <a:xfrm>
                <a:off x="4043062" y="5256072"/>
                <a:ext cx="1167109" cy="617220"/>
              </a:xfrm>
              <a:prstGeom prst="cube">
                <a:avLst>
                  <a:gd name="adj" fmla="val 80873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129833" y="5671390"/>
                <a:ext cx="1805072" cy="108144"/>
              </a:xfrm>
              <a:prstGeom prst="rect">
                <a:avLst/>
              </a:prstGeom>
              <a:solidFill>
                <a:sysClr val="windowText" lastClr="000000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Right">
                  <a:rot lat="1020000" lon="17135993" rev="21502644"/>
                </a:camera>
                <a:lightRig rig="threePt" dir="t"/>
              </a:scene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3" name="Rectangle 82"/>
          <p:cNvSpPr/>
          <p:nvPr/>
        </p:nvSpPr>
        <p:spPr>
          <a:xfrm rot="16200000">
            <a:off x="-339401" y="2430935"/>
            <a:ext cx="2264667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Platelet Geometry</a:t>
            </a:r>
            <a:endParaRPr lang="en-US" sz="2200" b="1" dirty="0"/>
          </a:p>
        </p:txBody>
      </p:sp>
      <p:sp>
        <p:nvSpPr>
          <p:cNvPr id="84" name="Rectangle 83"/>
          <p:cNvSpPr/>
          <p:nvPr/>
        </p:nvSpPr>
        <p:spPr>
          <a:xfrm rot="16200000">
            <a:off x="-339402" y="5058796"/>
            <a:ext cx="2264667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Geometrical Arrangement </a:t>
            </a:r>
          </a:p>
          <a:p>
            <a:pPr algn="ctr"/>
            <a:r>
              <a:rPr lang="en-US" sz="2200" b="1" dirty="0" smtClean="0"/>
              <a:t>of Platelets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3713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Implications of structure descriptors for composite performance characteristics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11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692" y="2384429"/>
            <a:ext cx="2023969" cy="831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Platelets Count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672597" y="2871548"/>
            <a:ext cx="4293761" cy="6957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Internal redundancy of composite system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72597" y="2034963"/>
            <a:ext cx="4293761" cy="6957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Variability of morphology descriptors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4693" flipH="1" flipV="1">
            <a:off x="2569793" y="2567948"/>
            <a:ext cx="870718" cy="107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09772" flipH="1">
            <a:off x="2584053" y="2003270"/>
            <a:ext cx="870718" cy="107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442" flipH="1">
            <a:off x="7956884" y="3106983"/>
            <a:ext cx="964160" cy="11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9208270" y="3908410"/>
            <a:ext cx="2366092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Effective Properties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9189108" y="2012592"/>
            <a:ext cx="2366092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Variability </a:t>
            </a:r>
          </a:p>
          <a:p>
            <a:pPr algn="ctr"/>
            <a:r>
              <a:rPr lang="en-US" b="1" dirty="0" smtClean="0"/>
              <a:t>of Effective Properties</a:t>
            </a:r>
            <a:endParaRPr lang="en-US" b="1" dirty="0"/>
          </a:p>
        </p:txBody>
      </p:sp>
      <p:sp>
        <p:nvSpPr>
          <p:cNvPr id="41" name="Down Arrow 40"/>
          <p:cNvSpPr/>
          <p:nvPr/>
        </p:nvSpPr>
        <p:spPr>
          <a:xfrm rot="16200000">
            <a:off x="8298682" y="1972076"/>
            <a:ext cx="530678" cy="702297"/>
          </a:xfrm>
          <a:prstGeom prst="downArrow">
            <a:avLst>
              <a:gd name="adj1" fmla="val 50000"/>
              <a:gd name="adj2" fmla="val 24124"/>
            </a:avLst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532888"/>
            <a:ext cx="8839200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9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Two ways </a:t>
            </a:r>
            <a:br>
              <a:rPr lang="en-US" sz="3200" dirty="0" smtClean="0"/>
            </a:br>
            <a:r>
              <a:rPr lang="en-US" sz="3200" dirty="0" smtClean="0"/>
              <a:t>to vary the platelets count</a:t>
            </a:r>
            <a:br>
              <a:rPr lang="en-US" sz="3200" dirty="0" smtClean="0"/>
            </a:br>
            <a:r>
              <a:rPr lang="en-US" sz="3200" dirty="0" smtClean="0"/>
              <a:t>(stochastic &amp; deterministic systems)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04889" y="1793330"/>
            <a:ext cx="11857881" cy="4728120"/>
            <a:chOff x="230289" y="1887357"/>
            <a:chExt cx="11857881" cy="4728120"/>
          </a:xfrm>
        </p:grpSpPr>
        <p:grpSp>
          <p:nvGrpSpPr>
            <p:cNvPr id="31" name="Group 30"/>
            <p:cNvGrpSpPr/>
            <p:nvPr/>
          </p:nvGrpSpPr>
          <p:grpSpPr>
            <a:xfrm>
              <a:off x="819295" y="1887357"/>
              <a:ext cx="11268875" cy="4728120"/>
              <a:chOff x="819295" y="1887357"/>
              <a:chExt cx="11268875" cy="472812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245916" y="1887357"/>
                <a:ext cx="7842254" cy="3276174"/>
                <a:chOff x="5277897" y="3141391"/>
                <a:chExt cx="7842254" cy="3276174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5277897" y="3141391"/>
                  <a:ext cx="6756072" cy="2736379"/>
                  <a:chOff x="4880332" y="3319403"/>
                  <a:chExt cx="6756072" cy="2736379"/>
                </a:xfrm>
              </p:grpSpPr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3"/>
                  <a:srcRect l="13714" t="14780" r="7501" b="5343"/>
                  <a:stretch>
                    <a:fillRect/>
                  </a:stretch>
                </p:blipFill>
                <p:spPr>
                  <a:xfrm>
                    <a:off x="4880332" y="3477174"/>
                    <a:ext cx="2208536" cy="2578608"/>
                  </a:xfrm>
                  <a:custGeom>
                    <a:avLst/>
                    <a:gdLst>
                      <a:gd name="connsiteX0" fmla="*/ 0 w 1647477"/>
                      <a:gd name="connsiteY0" fmla="*/ 0 h 1923535"/>
                      <a:gd name="connsiteX1" fmla="*/ 1647477 w 1647477"/>
                      <a:gd name="connsiteY1" fmla="*/ 0 h 1923535"/>
                      <a:gd name="connsiteX2" fmla="*/ 1647477 w 1647477"/>
                      <a:gd name="connsiteY2" fmla="*/ 1923535 h 1923535"/>
                      <a:gd name="connsiteX3" fmla="*/ 0 w 1647477"/>
                      <a:gd name="connsiteY3" fmla="*/ 1923535 h 192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477" h="1923535">
                        <a:moveTo>
                          <a:pt x="0" y="0"/>
                        </a:moveTo>
                        <a:lnTo>
                          <a:pt x="1647477" y="0"/>
                        </a:lnTo>
                        <a:lnTo>
                          <a:pt x="1647477" y="1923535"/>
                        </a:lnTo>
                        <a:lnTo>
                          <a:pt x="0" y="1923535"/>
                        </a:lnTo>
                        <a:close/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  <a:scene3d>
                    <a:camera prst="isometricTopUp"/>
                    <a:lightRig rig="threePt" dir="t"/>
                  </a:scene3d>
                  <a:sp3d extrusionH="82550"/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12557" t="20529" r="19545" b="12625"/>
                  <a:stretch>
                    <a:fillRect/>
                  </a:stretch>
                </p:blipFill>
                <p:spPr>
                  <a:xfrm>
                    <a:off x="9427867" y="3319403"/>
                    <a:ext cx="2208537" cy="2578608"/>
                  </a:xfrm>
                  <a:custGeom>
                    <a:avLst/>
                    <a:gdLst>
                      <a:gd name="connsiteX0" fmla="*/ 0 w 1647477"/>
                      <a:gd name="connsiteY0" fmla="*/ 0 h 1923535"/>
                      <a:gd name="connsiteX1" fmla="*/ 1647477 w 1647477"/>
                      <a:gd name="connsiteY1" fmla="*/ 0 h 1923535"/>
                      <a:gd name="connsiteX2" fmla="*/ 1647477 w 1647477"/>
                      <a:gd name="connsiteY2" fmla="*/ 1923535 h 1923535"/>
                      <a:gd name="connsiteX3" fmla="*/ 0 w 1647477"/>
                      <a:gd name="connsiteY3" fmla="*/ 1923535 h 192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7477" h="1923535">
                        <a:moveTo>
                          <a:pt x="0" y="0"/>
                        </a:moveTo>
                        <a:lnTo>
                          <a:pt x="1647477" y="0"/>
                        </a:lnTo>
                        <a:lnTo>
                          <a:pt x="1647477" y="1923535"/>
                        </a:lnTo>
                        <a:lnTo>
                          <a:pt x="0" y="1923535"/>
                        </a:lnTo>
                        <a:close/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  <a:scene3d>
                    <a:camera prst="isometricTopUp"/>
                    <a:lightRig rig="threePt" dir="t"/>
                  </a:scene3d>
                  <a:sp3d extrusionH="317500"/>
                </p:spPr>
              </p:pic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6161084" y="5309569"/>
                  <a:ext cx="6959067" cy="1107996"/>
                  <a:chOff x="5771226" y="4235863"/>
                  <a:chExt cx="6959067" cy="1107996"/>
                </a:xfrm>
              </p:grpSpPr>
              <p:sp>
                <p:nvSpPr>
                  <p:cNvPr id="8" name="Right Arrow 7"/>
                  <p:cNvSpPr/>
                  <p:nvPr/>
                </p:nvSpPr>
                <p:spPr>
                  <a:xfrm>
                    <a:off x="5771226" y="4595143"/>
                    <a:ext cx="6011192" cy="407734"/>
                  </a:xfrm>
                  <a:prstGeom prst="rightArrow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7789225" y="4235863"/>
                    <a:ext cx="4941068" cy="11079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200" b="1" i="1" dirty="0" smtClean="0"/>
                      <a:t>Platelets Count </a:t>
                    </a:r>
                  </a:p>
                  <a:p>
                    <a:endParaRPr lang="en-US" sz="2200" b="1" i="1" dirty="0" smtClean="0"/>
                  </a:p>
                  <a:p>
                    <a:r>
                      <a:rPr lang="en-US" sz="2200" b="1" i="1" dirty="0" smtClean="0"/>
                      <a:t>by Increasing Composite System Volume </a:t>
                    </a:r>
                    <a:endParaRPr lang="en-US" sz="2200" b="1" i="1" dirty="0"/>
                  </a:p>
                </p:txBody>
              </p:sp>
            </p:grp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rcRect l="13923" t="15056" r="30588" b="22712"/>
              <a:stretch>
                <a:fillRect/>
              </a:stretch>
            </p:blipFill>
            <p:spPr>
              <a:xfrm>
                <a:off x="819295" y="4036869"/>
                <a:ext cx="2208537" cy="2578608"/>
              </a:xfrm>
              <a:custGeom>
                <a:avLst/>
                <a:gdLst>
                  <a:gd name="connsiteX0" fmla="*/ 0 w 1647477"/>
                  <a:gd name="connsiteY0" fmla="*/ 0 h 1923535"/>
                  <a:gd name="connsiteX1" fmla="*/ 1647477 w 1647477"/>
                  <a:gd name="connsiteY1" fmla="*/ 0 h 1923535"/>
                  <a:gd name="connsiteX2" fmla="*/ 1647477 w 1647477"/>
                  <a:gd name="connsiteY2" fmla="*/ 1923535 h 1923535"/>
                  <a:gd name="connsiteX3" fmla="*/ 0 w 1647477"/>
                  <a:gd name="connsiteY3" fmla="*/ 1923535 h 192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7477" h="1923535">
                    <a:moveTo>
                      <a:pt x="0" y="0"/>
                    </a:moveTo>
                    <a:lnTo>
                      <a:pt x="1647477" y="0"/>
                    </a:lnTo>
                    <a:lnTo>
                      <a:pt x="1647477" y="1923535"/>
                    </a:lnTo>
                    <a:lnTo>
                      <a:pt x="0" y="1923535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  <a:sp3d extrusionH="82550"/>
            </p:spPr>
          </p:pic>
          <p:sp>
            <p:nvSpPr>
              <p:cNvPr id="27" name="Right Arrow 26"/>
              <p:cNvSpPr/>
              <p:nvPr/>
            </p:nvSpPr>
            <p:spPr>
              <a:xfrm>
                <a:off x="2349711" y="4918439"/>
                <a:ext cx="6011192" cy="407734"/>
              </a:xfrm>
              <a:prstGeom prst="rightArrow">
                <a:avLst/>
              </a:prstGeom>
              <a:scene3d>
                <a:camera prst="isometricTopUp"/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9806638">
                <a:off x="3128686" y="4910420"/>
                <a:ext cx="311742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i="1" dirty="0" smtClean="0"/>
                  <a:t>Platelets Count </a:t>
                </a:r>
              </a:p>
              <a:p>
                <a:endParaRPr lang="en-US" sz="2200" b="1" i="1" dirty="0" smtClean="0"/>
              </a:p>
              <a:p>
                <a:r>
                  <a:rPr lang="en-US" sz="2200" b="1" i="1" dirty="0" smtClean="0"/>
                  <a:t>by Changing Platelet Size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30289" y="4123052"/>
              <a:ext cx="1275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Volume, V</a:t>
              </a:r>
              <a:r>
                <a:rPr lang="en-US" b="1" i="1" baseline="-25000" dirty="0" smtClean="0"/>
                <a:t>1</a:t>
              </a:r>
              <a:endParaRPr lang="en-US" b="1" i="1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26984" y="2029863"/>
              <a:ext cx="1275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Volume, V</a:t>
              </a:r>
              <a:r>
                <a:rPr lang="en-US" b="1" i="1" baseline="-25000" dirty="0" smtClean="0"/>
                <a:t>1</a:t>
              </a:r>
              <a:endParaRPr lang="en-US" b="1" i="1" baseline="-25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337414" y="2045128"/>
              <a:ext cx="1697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Volume, V</a:t>
              </a:r>
              <a:r>
                <a:rPr lang="en-US" b="1" i="1" baseline="-25000" dirty="0" smtClean="0"/>
                <a:t>2</a:t>
              </a:r>
              <a:r>
                <a:rPr lang="en-US" b="1" i="1" dirty="0" smtClean="0"/>
                <a:t> &gt; V</a:t>
              </a:r>
              <a:r>
                <a:rPr lang="en-US" b="1" i="1" baseline="-25000" dirty="0" smtClean="0"/>
                <a:t>1</a:t>
              </a:r>
              <a:endParaRPr lang="en-US" b="1" i="1" baseline="-25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85889" y="2744482"/>
            <a:ext cx="2954352" cy="2611320"/>
            <a:chOff x="1511289" y="2838509"/>
            <a:chExt cx="2954352" cy="2611320"/>
          </a:xfrm>
        </p:grpSpPr>
        <p:sp>
          <p:nvSpPr>
            <p:cNvPr id="34" name="TextBox 33"/>
            <p:cNvSpPr txBox="1"/>
            <p:nvPr/>
          </p:nvSpPr>
          <p:spPr>
            <a:xfrm rot="19806638">
              <a:off x="1511289" y="2838509"/>
              <a:ext cx="19228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i="1" dirty="0" smtClean="0"/>
                <a:t>Fixed Volume</a:t>
              </a:r>
            </a:p>
          </p:txBody>
        </p:sp>
        <p:sp>
          <p:nvSpPr>
            <p:cNvPr id="35" name="Arc 34"/>
            <p:cNvSpPr/>
            <p:nvPr/>
          </p:nvSpPr>
          <p:spPr>
            <a:xfrm rot="16925434">
              <a:off x="2083296" y="3067485"/>
              <a:ext cx="2318073" cy="2446616"/>
            </a:xfrm>
            <a:prstGeom prst="arc">
              <a:avLst/>
            </a:prstGeom>
            <a:ln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8229266" y="4942585"/>
            <a:ext cx="2397958" cy="1005840"/>
          </a:xfrm>
          <a:prstGeom prst="rect">
            <a:avLst/>
          </a:prstGeom>
          <a:solidFill>
            <a:schemeClr val="dk1"/>
          </a:solidFill>
          <a:ln>
            <a:noFill/>
          </a:ln>
          <a:scene3d>
            <a:camera prst="perspectiveRelaxed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Active/Direct</a:t>
            </a:r>
            <a:endParaRPr lang="en-US" sz="2200" b="1" dirty="0"/>
          </a:p>
        </p:txBody>
      </p:sp>
      <p:sp>
        <p:nvSpPr>
          <p:cNvPr id="23" name="Rectangle 22"/>
          <p:cNvSpPr/>
          <p:nvPr/>
        </p:nvSpPr>
        <p:spPr>
          <a:xfrm>
            <a:off x="4298405" y="5526849"/>
            <a:ext cx="2518431" cy="1006408"/>
          </a:xfrm>
          <a:prstGeom prst="rect">
            <a:avLst/>
          </a:prstGeom>
          <a:solidFill>
            <a:schemeClr val="dk1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Passive/Indirect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6483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Implications of structure descriptors for composite performance characteristics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13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0660" y="5524776"/>
            <a:ext cx="2023969" cy="8315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Orientation State</a:t>
            </a:r>
            <a:endParaRPr lang="en-US" b="1" dirty="0"/>
          </a:p>
        </p:txBody>
      </p:sp>
      <p:sp>
        <p:nvSpPr>
          <p:cNvPr id="25" name="Down Arrow 24"/>
          <p:cNvSpPr/>
          <p:nvPr/>
        </p:nvSpPr>
        <p:spPr>
          <a:xfrm rot="16200000">
            <a:off x="2663705" y="5538845"/>
            <a:ext cx="649892" cy="803436"/>
          </a:xfrm>
          <a:prstGeom prst="downArrow">
            <a:avLst>
              <a:gd name="adj1" fmla="val 50000"/>
              <a:gd name="adj2" fmla="val 24124"/>
            </a:avLst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72597" y="5553840"/>
            <a:ext cx="4293761" cy="6957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Orthotropic mechanical properties of a platelet are a function of orientation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52" flipH="1" flipV="1">
            <a:off x="8064968" y="4798813"/>
            <a:ext cx="870718" cy="107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9208270" y="3908410"/>
            <a:ext cx="2366092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Effective Properties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029968"/>
            <a:ext cx="11206162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9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Alignment of platelets is a significant feature of orientation state</a:t>
            </a:r>
            <a:endParaRPr lang="en-US" sz="3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32758" y="4717253"/>
            <a:ext cx="11464612" cy="2140595"/>
            <a:chOff x="366322" y="1750575"/>
            <a:chExt cx="11464612" cy="2140595"/>
          </a:xfrm>
        </p:grpSpPr>
        <p:sp>
          <p:nvSpPr>
            <p:cNvPr id="5" name="Rectangle 4"/>
            <p:cNvSpPr/>
            <p:nvPr/>
          </p:nvSpPr>
          <p:spPr>
            <a:xfrm>
              <a:off x="366322" y="2672166"/>
              <a:ext cx="2042887" cy="70494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Influence on </a:t>
              </a:r>
            </a:p>
            <a:p>
              <a:pPr algn="ctr"/>
              <a:r>
                <a:rPr lang="en-US" b="1" dirty="0" smtClean="0"/>
                <a:t>Orientation State</a:t>
              </a:r>
              <a:endParaRPr lang="en-US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367786" y="2113864"/>
              <a:ext cx="1764052" cy="70494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Active/Direct</a:t>
              </a:r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367785" y="3115350"/>
              <a:ext cx="1764052" cy="70494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Passive/Indirect</a:t>
              </a:r>
              <a:endParaRPr lang="en-US" b="1" dirty="0"/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787">
              <a:off x="2540015" y="2288874"/>
              <a:ext cx="737418" cy="91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27955" flipH="1">
              <a:off x="2516691" y="2963420"/>
              <a:ext cx="749145" cy="92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072907" y="2035134"/>
              <a:ext cx="5758027" cy="41484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Stochastic system: Introduce preferential alignment</a:t>
              </a:r>
              <a:endParaRPr lang="en-US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72907" y="2509044"/>
              <a:ext cx="5758027" cy="41484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Deterministic system: Design/assign orientation state</a:t>
              </a:r>
              <a:endParaRPr lang="en-US" b="1" dirty="0"/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787">
              <a:off x="5245137" y="1750575"/>
              <a:ext cx="737418" cy="913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27955" flipH="1">
              <a:off x="5248025" y="2217927"/>
              <a:ext cx="749145" cy="92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Down Arrow 18"/>
            <p:cNvSpPr/>
            <p:nvPr/>
          </p:nvSpPr>
          <p:spPr>
            <a:xfrm rot="5400000">
              <a:off x="5238972" y="3212195"/>
              <a:ext cx="630687" cy="460068"/>
            </a:xfrm>
            <a:prstGeom prst="downArrow">
              <a:avLst>
                <a:gd name="adj1" fmla="val 50000"/>
                <a:gd name="adj2" fmla="val 25253"/>
              </a:avLst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72905" y="3219874"/>
              <a:ext cx="5758027" cy="41484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By </a:t>
              </a:r>
              <a:r>
                <a:rPr lang="en-US" b="1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platelets count</a:t>
              </a:r>
              <a:r>
                <a:rPr lang="en-US" b="1" dirty="0" smtClean="0"/>
                <a:t> in a stochastic system</a:t>
              </a:r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290" y="1739887"/>
            <a:ext cx="3078104" cy="2856092"/>
            <a:chOff x="1604646" y="1739887"/>
            <a:chExt cx="3078104" cy="28560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rcRect l="8223" t="5594" r="7261" b="4922"/>
            <a:stretch>
              <a:fillRect/>
            </a:stretch>
          </p:blipFill>
          <p:spPr>
            <a:xfrm>
              <a:off x="2487761" y="1914142"/>
              <a:ext cx="2194989" cy="2580399"/>
            </a:xfrm>
            <a:custGeom>
              <a:avLst/>
              <a:gdLst>
                <a:gd name="connsiteX0" fmla="*/ 0 w 2194989"/>
                <a:gd name="connsiteY0" fmla="*/ 0 h 2580399"/>
                <a:gd name="connsiteX1" fmla="*/ 2194989 w 2194989"/>
                <a:gd name="connsiteY1" fmla="*/ 0 h 2580399"/>
                <a:gd name="connsiteX2" fmla="*/ 2194989 w 2194989"/>
                <a:gd name="connsiteY2" fmla="*/ 2580399 h 2580399"/>
                <a:gd name="connsiteX3" fmla="*/ 0 w 2194989"/>
                <a:gd name="connsiteY3" fmla="*/ 2580399 h 258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989" h="2580399">
                  <a:moveTo>
                    <a:pt x="0" y="0"/>
                  </a:moveTo>
                  <a:lnTo>
                    <a:pt x="2194989" y="0"/>
                  </a:lnTo>
                  <a:lnTo>
                    <a:pt x="2194989" y="2580399"/>
                  </a:lnTo>
                  <a:lnTo>
                    <a:pt x="0" y="2580399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  <p:grpSp>
          <p:nvGrpSpPr>
            <p:cNvPr id="23" name="Group 22"/>
            <p:cNvGrpSpPr/>
            <p:nvPr/>
          </p:nvGrpSpPr>
          <p:grpSpPr>
            <a:xfrm>
              <a:off x="1604646" y="1739887"/>
              <a:ext cx="2744721" cy="2856092"/>
              <a:chOff x="2836707" y="1198900"/>
              <a:chExt cx="2744721" cy="2856092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973540" y="1506591"/>
                <a:ext cx="2244441" cy="2394365"/>
                <a:chOff x="7649508" y="1756631"/>
                <a:chExt cx="2244441" cy="2394365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7659901" y="2865379"/>
                  <a:ext cx="2234048" cy="1285617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7650432" y="1756631"/>
                  <a:ext cx="1955985" cy="110874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TextBox 24"/>
              <p:cNvSpPr txBox="1"/>
              <p:nvPr/>
            </p:nvSpPr>
            <p:spPr>
              <a:xfrm>
                <a:off x="5204402" y="368566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459194" y="119890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836707" y="166175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378509" y="1844242"/>
            <a:ext cx="3133927" cy="2856092"/>
            <a:chOff x="6449607" y="1312256"/>
            <a:chExt cx="3133927" cy="28560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rcRect l="12546" t="12110" r="9126" b="13825"/>
            <a:stretch>
              <a:fillRect/>
            </a:stretch>
          </p:blipFill>
          <p:spPr>
            <a:xfrm>
              <a:off x="7374997" y="1487043"/>
              <a:ext cx="2208537" cy="2578608"/>
            </a:xfrm>
            <a:custGeom>
              <a:avLst/>
              <a:gdLst>
                <a:gd name="connsiteX0" fmla="*/ 0 w 1647477"/>
                <a:gd name="connsiteY0" fmla="*/ 0 h 1923535"/>
                <a:gd name="connsiteX1" fmla="*/ 1647477 w 1647477"/>
                <a:gd name="connsiteY1" fmla="*/ 0 h 1923535"/>
                <a:gd name="connsiteX2" fmla="*/ 1647477 w 1647477"/>
                <a:gd name="connsiteY2" fmla="*/ 1923535 h 1923535"/>
                <a:gd name="connsiteX3" fmla="*/ 0 w 1647477"/>
                <a:gd name="connsiteY3" fmla="*/ 1923535 h 192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477" h="1923535">
                  <a:moveTo>
                    <a:pt x="0" y="0"/>
                  </a:moveTo>
                  <a:lnTo>
                    <a:pt x="1647477" y="0"/>
                  </a:lnTo>
                  <a:lnTo>
                    <a:pt x="1647477" y="1923535"/>
                  </a:lnTo>
                  <a:lnTo>
                    <a:pt x="0" y="192353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  <p:grpSp>
          <p:nvGrpSpPr>
            <p:cNvPr id="34" name="Group 33"/>
            <p:cNvGrpSpPr/>
            <p:nvPr/>
          </p:nvGrpSpPr>
          <p:grpSpPr>
            <a:xfrm>
              <a:off x="6449607" y="1312256"/>
              <a:ext cx="2744721" cy="2856092"/>
              <a:chOff x="2836707" y="1198900"/>
              <a:chExt cx="2744721" cy="285609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973540" y="1506591"/>
                <a:ext cx="2244441" cy="2394365"/>
                <a:chOff x="7649508" y="1756631"/>
                <a:chExt cx="2244441" cy="2394365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7659901" y="2865379"/>
                  <a:ext cx="2234048" cy="1285617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7650432" y="1756631"/>
                  <a:ext cx="1955985" cy="110874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/>
              <p:cNvSpPr txBox="1"/>
              <p:nvPr/>
            </p:nvSpPr>
            <p:spPr>
              <a:xfrm>
                <a:off x="5204402" y="368566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459194" y="119890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836707" y="166175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465346" y="3352507"/>
            <a:ext cx="5552763" cy="1157480"/>
            <a:chOff x="3742744" y="3352507"/>
            <a:chExt cx="5552763" cy="1157480"/>
          </a:xfrm>
        </p:grpSpPr>
        <p:sp>
          <p:nvSpPr>
            <p:cNvPr id="21" name="Right Arrow 20"/>
            <p:cNvSpPr/>
            <p:nvPr/>
          </p:nvSpPr>
          <p:spPr>
            <a:xfrm>
              <a:off x="3742744" y="3818375"/>
              <a:ext cx="5552763" cy="40773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73689" y="3352507"/>
              <a:ext cx="247952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i="1" dirty="0" smtClean="0"/>
                <a:t>Platelets Alignment</a:t>
              </a:r>
              <a:endParaRPr lang="en-US" sz="2200" b="1" i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26505" y="4140655"/>
              <a:ext cx="2973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(with the global x1-direction)</a:t>
              </a:r>
              <a:endParaRPr lang="en-US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181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Orientation tensor as </a:t>
            </a:r>
            <a:r>
              <a:rPr lang="en-US" sz="2600" dirty="0"/>
              <a:t>an up-scale </a:t>
            </a:r>
            <a:r>
              <a:rPr lang="en-US" sz="2600" dirty="0" smtClean="0"/>
              <a:t>measure </a:t>
            </a:r>
            <a:br>
              <a:rPr lang="en-US" sz="2600" dirty="0" smtClean="0"/>
            </a:br>
            <a:r>
              <a:rPr lang="en-US" sz="2600" dirty="0" smtClean="0"/>
              <a:t>of orientation disorder </a:t>
            </a:r>
            <a:br>
              <a:rPr lang="en-US" sz="2600" dirty="0" smtClean="0"/>
            </a:br>
            <a:r>
              <a:rPr lang="en-US" sz="2600" dirty="0" smtClean="0"/>
              <a:t>in a system of many platelets</a:t>
            </a:r>
            <a:endParaRPr lang="en-US" sz="2600" dirty="0"/>
          </a:p>
        </p:txBody>
      </p:sp>
      <p:sp>
        <p:nvSpPr>
          <p:cNvPr id="131" name="Left Arrow 130"/>
          <p:cNvSpPr/>
          <p:nvPr/>
        </p:nvSpPr>
        <p:spPr>
          <a:xfrm>
            <a:off x="3011530" y="6372773"/>
            <a:ext cx="7780157" cy="345233"/>
          </a:xfrm>
          <a:prstGeom prst="leftArrow">
            <a:avLst>
              <a:gd name="adj1" fmla="val 50000"/>
              <a:gd name="adj2" fmla="val 18783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117370" y="6217329"/>
            <a:ext cx="297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Degree of overall alignment</a:t>
            </a:r>
          </a:p>
          <a:p>
            <a:r>
              <a:rPr lang="en-US" dirty="0" smtClean="0"/>
              <a:t>in a system of </a:t>
            </a:r>
            <a:r>
              <a:rPr lang="en-US" i="1" dirty="0" smtClean="0"/>
              <a:t>N</a:t>
            </a:r>
            <a:r>
              <a:rPr lang="en-US" dirty="0" smtClean="0"/>
              <a:t> platelets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/>
              <p:cNvSpPr/>
              <p:nvPr/>
            </p:nvSpPr>
            <p:spPr>
              <a:xfrm>
                <a:off x="173608" y="1746715"/>
                <a:ext cx="2707280" cy="8712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bSup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5" name="Rectangle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08" y="1746715"/>
                <a:ext cx="2707280" cy="8712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73608" y="2410835"/>
            <a:ext cx="11774979" cy="3708650"/>
            <a:chOff x="187936" y="2276694"/>
            <a:chExt cx="11774979" cy="3708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/>
                <p:cNvSpPr txBox="1"/>
                <p:nvPr/>
              </p:nvSpPr>
              <p:spPr>
                <a:xfrm>
                  <a:off x="3781176" y="2276694"/>
                  <a:ext cx="2916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7" name="TextBox 1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1176" y="2276694"/>
                  <a:ext cx="29168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0833" r="-6250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/>
            <p:cNvGrpSpPr/>
            <p:nvPr/>
          </p:nvGrpSpPr>
          <p:grpSpPr>
            <a:xfrm>
              <a:off x="187936" y="2502046"/>
              <a:ext cx="11774979" cy="3483298"/>
              <a:chOff x="187936" y="2366963"/>
              <a:chExt cx="11774979" cy="3483298"/>
            </a:xfrm>
          </p:grpSpPr>
          <p:grpSp>
            <p:nvGrpSpPr>
              <p:cNvPr id="133" name="Group 132"/>
              <p:cNvGrpSpPr/>
              <p:nvPr/>
            </p:nvGrpSpPr>
            <p:grpSpPr>
              <a:xfrm>
                <a:off x="187936" y="2982777"/>
                <a:ext cx="11774979" cy="2867484"/>
                <a:chOff x="262584" y="2460242"/>
                <a:chExt cx="11774979" cy="2867484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708075" y="2511469"/>
                  <a:ext cx="1003410" cy="2046590"/>
                  <a:chOff x="1112494" y="2414707"/>
                  <a:chExt cx="1003410" cy="2046590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70648" y="2690114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818972" y="3625386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428802" y="3099709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836504" y="2648335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112494" y="2952286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726656" y="2866684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568502" y="2414707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0800000">
                    <a:off x="1646404" y="3237480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52194" y="3448667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488250" y="3788197"/>
                    <a:ext cx="279400" cy="6731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3" name="Group 72"/>
                <p:cNvGrpSpPr/>
                <p:nvPr/>
              </p:nvGrpSpPr>
              <p:grpSpPr>
                <a:xfrm>
                  <a:off x="3160787" y="2460242"/>
                  <a:ext cx="1020268" cy="2046590"/>
                  <a:chOff x="3207994" y="2425372"/>
                  <a:chExt cx="1020268" cy="2046590"/>
                </a:xfrm>
              </p:grpSpPr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619111">
                    <a:off x="3948862" y="2615736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0585747">
                    <a:off x="3846597" y="3660812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900000">
                    <a:off x="3366148" y="2700779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524302" y="3110374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9800000">
                    <a:off x="3207994" y="296295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0700000">
                    <a:off x="3822156" y="2877349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00000">
                    <a:off x="3664002" y="2425372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2600000">
                    <a:off x="3741904" y="3248145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0700000">
                    <a:off x="3347694" y="3459332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900000">
                    <a:off x="3583750" y="3798862"/>
                    <a:ext cx="279400" cy="6731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4" name="Group 73"/>
                <p:cNvGrpSpPr/>
                <p:nvPr/>
              </p:nvGrpSpPr>
              <p:grpSpPr>
                <a:xfrm>
                  <a:off x="5527334" y="2665279"/>
                  <a:ext cx="1217118" cy="1856226"/>
                  <a:chOff x="5178956" y="2667915"/>
                  <a:chExt cx="1217118" cy="1856226"/>
                </a:xfrm>
              </p:grpSpPr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144509">
                    <a:off x="6116674" y="2667915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0094484">
                    <a:off x="6014409" y="371299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0016376">
                    <a:off x="5533960" y="2752958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592299">
                    <a:off x="5692114" y="3162553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254081">
                    <a:off x="5375806" y="3015130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8" name="Picture 5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9296996">
                    <a:off x="5989968" y="2929528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59" name="Picture 58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4142565">
                    <a:off x="5831814" y="247755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0" name="Picture 5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4246218">
                    <a:off x="5909716" y="3300324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110691">
                    <a:off x="5515506" y="351151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6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2250922">
                    <a:off x="5751562" y="3851041"/>
                    <a:ext cx="279400" cy="6731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Group 74"/>
                <p:cNvGrpSpPr/>
                <p:nvPr/>
              </p:nvGrpSpPr>
              <p:grpSpPr>
                <a:xfrm>
                  <a:off x="7961909" y="2729008"/>
                  <a:ext cx="1413968" cy="1849740"/>
                  <a:chOff x="7594368" y="2678838"/>
                  <a:chExt cx="1413968" cy="1849740"/>
                </a:xfrm>
              </p:grpSpPr>
              <p:pic>
                <p:nvPicPr>
                  <p:cNvPr id="63" name="Picture 6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3154768">
                    <a:off x="8532086" y="2672352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4" name="Picture 63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3587583">
                    <a:off x="8429821" y="3717428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010851">
                    <a:off x="7949372" y="2757395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6" name="Picture 65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152833">
                    <a:off x="8107526" y="3166990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7" name="Picture 66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4484730">
                    <a:off x="7791218" y="3019567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8" name="Picture 6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3619596">
                    <a:off x="8405380" y="2933965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69" name="Picture 68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4018378">
                    <a:off x="8247226" y="2481988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70" name="Picture 6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2600000">
                    <a:off x="8325128" y="330476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7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7427574">
                    <a:off x="7930918" y="3515948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72" name="Picture 7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912112">
                    <a:off x="8166974" y="3855478"/>
                    <a:ext cx="279400" cy="6731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6" name="Group 95"/>
                <p:cNvGrpSpPr/>
                <p:nvPr/>
              </p:nvGrpSpPr>
              <p:grpSpPr>
                <a:xfrm>
                  <a:off x="262584" y="3481501"/>
                  <a:ext cx="1071558" cy="1445890"/>
                  <a:chOff x="262584" y="3770752"/>
                  <a:chExt cx="1071558" cy="1445890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424332" y="4172856"/>
                    <a:ext cx="563143" cy="860996"/>
                    <a:chOff x="424332" y="4172856"/>
                    <a:chExt cx="563143" cy="860996"/>
                  </a:xfrm>
                </p:grpSpPr>
                <p:cxnSp>
                  <p:nvCxnSpPr>
                    <p:cNvPr id="90" name="Straight Arrow Connector 89"/>
                    <p:cNvCxnSpPr/>
                    <p:nvPr/>
                  </p:nvCxnSpPr>
                  <p:spPr>
                    <a:xfrm flipV="1">
                      <a:off x="424332" y="4172856"/>
                      <a:ext cx="0" cy="860995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Arrow Connector 90"/>
                    <p:cNvCxnSpPr/>
                    <p:nvPr/>
                  </p:nvCxnSpPr>
                  <p:spPr>
                    <a:xfrm>
                      <a:off x="424332" y="5033852"/>
                      <a:ext cx="563143" cy="0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262584" y="3770752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957116" y="484731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2673217" y="3481501"/>
                  <a:ext cx="1071558" cy="1445890"/>
                  <a:chOff x="262584" y="3770752"/>
                  <a:chExt cx="1071558" cy="1445890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424332" y="4172856"/>
                    <a:ext cx="563143" cy="860996"/>
                    <a:chOff x="424332" y="4172856"/>
                    <a:chExt cx="563143" cy="860996"/>
                  </a:xfrm>
                </p:grpSpPr>
                <p:cxnSp>
                  <p:nvCxnSpPr>
                    <p:cNvPr id="101" name="Straight Arrow Connector 100"/>
                    <p:cNvCxnSpPr/>
                    <p:nvPr/>
                  </p:nvCxnSpPr>
                  <p:spPr>
                    <a:xfrm flipV="1">
                      <a:off x="424332" y="4172856"/>
                      <a:ext cx="0" cy="860995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Arrow Connector 101"/>
                    <p:cNvCxnSpPr/>
                    <p:nvPr/>
                  </p:nvCxnSpPr>
                  <p:spPr>
                    <a:xfrm>
                      <a:off x="424332" y="5033852"/>
                      <a:ext cx="563143" cy="0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9" name="TextBox 98"/>
                  <p:cNvSpPr txBox="1"/>
                  <p:nvPr/>
                </p:nvSpPr>
                <p:spPr>
                  <a:xfrm>
                    <a:off x="262584" y="3770752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957116" y="484731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5117827" y="3469047"/>
                  <a:ext cx="1071558" cy="1445890"/>
                  <a:chOff x="262584" y="3770752"/>
                  <a:chExt cx="1071558" cy="1445890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>
                    <a:off x="424332" y="4172856"/>
                    <a:ext cx="563143" cy="860996"/>
                    <a:chOff x="424332" y="4172856"/>
                    <a:chExt cx="563143" cy="860996"/>
                  </a:xfrm>
                </p:grpSpPr>
                <p:cxnSp>
                  <p:nvCxnSpPr>
                    <p:cNvPr id="107" name="Straight Arrow Connector 106"/>
                    <p:cNvCxnSpPr/>
                    <p:nvPr/>
                  </p:nvCxnSpPr>
                  <p:spPr>
                    <a:xfrm flipV="1">
                      <a:off x="424332" y="4172856"/>
                      <a:ext cx="0" cy="860995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Straight Arrow Connector 107"/>
                    <p:cNvCxnSpPr/>
                    <p:nvPr/>
                  </p:nvCxnSpPr>
                  <p:spPr>
                    <a:xfrm>
                      <a:off x="424332" y="5033852"/>
                      <a:ext cx="563143" cy="0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262584" y="3770752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957116" y="484731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9" name="Group 108"/>
                <p:cNvGrpSpPr/>
                <p:nvPr/>
              </p:nvGrpSpPr>
              <p:grpSpPr>
                <a:xfrm>
                  <a:off x="7583819" y="3457253"/>
                  <a:ext cx="1071558" cy="1445890"/>
                  <a:chOff x="262584" y="3770752"/>
                  <a:chExt cx="1071558" cy="1445890"/>
                </a:xfrm>
              </p:grpSpPr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424332" y="4172856"/>
                    <a:ext cx="563143" cy="860996"/>
                    <a:chOff x="424332" y="4172856"/>
                    <a:chExt cx="563143" cy="860996"/>
                  </a:xfrm>
                </p:grpSpPr>
                <p:cxnSp>
                  <p:nvCxnSpPr>
                    <p:cNvPr id="113" name="Straight Arrow Connector 112"/>
                    <p:cNvCxnSpPr/>
                    <p:nvPr/>
                  </p:nvCxnSpPr>
                  <p:spPr>
                    <a:xfrm flipV="1">
                      <a:off x="424332" y="4172856"/>
                      <a:ext cx="0" cy="860995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Straight Arrow Connector 113"/>
                    <p:cNvCxnSpPr/>
                    <p:nvPr/>
                  </p:nvCxnSpPr>
                  <p:spPr>
                    <a:xfrm>
                      <a:off x="424332" y="5033852"/>
                      <a:ext cx="563143" cy="0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262584" y="3770752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" name="TextBox 111"/>
                  <p:cNvSpPr txBox="1"/>
                  <p:nvPr/>
                </p:nvSpPr>
                <p:spPr>
                  <a:xfrm>
                    <a:off x="957116" y="484731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5" name="Group 114"/>
                <p:cNvGrpSpPr/>
                <p:nvPr/>
              </p:nvGrpSpPr>
              <p:grpSpPr>
                <a:xfrm>
                  <a:off x="10171803" y="3407229"/>
                  <a:ext cx="1071558" cy="1445890"/>
                  <a:chOff x="262584" y="3770752"/>
                  <a:chExt cx="1071558" cy="1445890"/>
                </a:xfrm>
              </p:grpSpPr>
              <p:grpSp>
                <p:nvGrpSpPr>
                  <p:cNvPr id="116" name="Group 115"/>
                  <p:cNvGrpSpPr/>
                  <p:nvPr/>
                </p:nvGrpSpPr>
                <p:grpSpPr>
                  <a:xfrm>
                    <a:off x="424332" y="4172856"/>
                    <a:ext cx="563143" cy="860996"/>
                    <a:chOff x="424332" y="4172856"/>
                    <a:chExt cx="563143" cy="860996"/>
                  </a:xfrm>
                </p:grpSpPr>
                <p:cxnSp>
                  <p:nvCxnSpPr>
                    <p:cNvPr id="119" name="Straight Arrow Connector 118"/>
                    <p:cNvCxnSpPr/>
                    <p:nvPr/>
                  </p:nvCxnSpPr>
                  <p:spPr>
                    <a:xfrm flipV="1">
                      <a:off x="424332" y="4172856"/>
                      <a:ext cx="0" cy="860995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Arrow Connector 119"/>
                    <p:cNvCxnSpPr/>
                    <p:nvPr/>
                  </p:nvCxnSpPr>
                  <p:spPr>
                    <a:xfrm>
                      <a:off x="424332" y="5033852"/>
                      <a:ext cx="563143" cy="0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262584" y="3770752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957116" y="484731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r>
                      <a:rPr lang="en-US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24" name="Group 123"/>
                <p:cNvGrpSpPr/>
                <p:nvPr/>
              </p:nvGrpSpPr>
              <p:grpSpPr>
                <a:xfrm>
                  <a:off x="10508253" y="2866160"/>
                  <a:ext cx="1529310" cy="1444428"/>
                  <a:chOff x="10508253" y="3155411"/>
                  <a:chExt cx="1529310" cy="1444428"/>
                </a:xfrm>
              </p:grpSpPr>
              <p:pic>
                <p:nvPicPr>
                  <p:cNvPr id="78" name="Picture 7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0980510" y="3524417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80" name="Picture 79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1390105" y="3366263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8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0938731" y="295856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1242682" y="368257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1157080" y="3068409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0705103" y="3226563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5400000">
                    <a:off x="11527876" y="3148661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121" name="Picture 120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0820530" y="3863265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122" name="Picture 12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1561313" y="3805233"/>
                    <a:ext cx="279400" cy="673100"/>
                  </a:xfrm>
                  <a:prstGeom prst="rect">
                    <a:avLst/>
                  </a:prstGeom>
                </p:spPr>
              </p:pic>
              <p:pic>
                <p:nvPicPr>
                  <p:cNvPr id="123" name="Picture 12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6200000">
                    <a:off x="11191326" y="4123589"/>
                    <a:ext cx="279400" cy="6731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26" name="TextBox 125"/>
                <p:cNvSpPr txBox="1"/>
                <p:nvPr/>
              </p:nvSpPr>
              <p:spPr>
                <a:xfrm>
                  <a:off x="702257" y="4957228"/>
                  <a:ext cx="9236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/>
                    <a:t>a</a:t>
                  </a:r>
                  <a:r>
                    <a:rPr lang="en-US" baseline="-25000" dirty="0" smtClean="0"/>
                    <a:t>11</a:t>
                  </a:r>
                  <a:r>
                    <a:rPr lang="en-US" dirty="0" smtClean="0"/>
                    <a:t>= 1.0</a:t>
                  </a:r>
                  <a:endParaRPr lang="en-US" dirty="0"/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2990998" y="4958394"/>
                  <a:ext cx="1040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/>
                    <a:t>a</a:t>
                  </a:r>
                  <a:r>
                    <a:rPr lang="en-US" baseline="-25000" dirty="0" smtClean="0"/>
                    <a:t>11</a:t>
                  </a:r>
                  <a:r>
                    <a:rPr lang="en-US" dirty="0" smtClean="0"/>
                    <a:t>= 0.89</a:t>
                  </a:r>
                  <a:endParaRPr lang="en-US" dirty="0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5539046" y="4949063"/>
                  <a:ext cx="1040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/>
                    <a:t>a</a:t>
                  </a:r>
                  <a:r>
                    <a:rPr lang="en-US" baseline="-25000" dirty="0" smtClean="0"/>
                    <a:t>11</a:t>
                  </a:r>
                  <a:r>
                    <a:rPr lang="en-US" dirty="0" smtClean="0"/>
                    <a:t>= 0.53</a:t>
                  </a:r>
                  <a:endParaRPr lang="en-US" dirty="0"/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7994787" y="4947713"/>
                  <a:ext cx="1040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/>
                    <a:t>a</a:t>
                  </a:r>
                  <a:r>
                    <a:rPr lang="en-US" baseline="-25000" dirty="0" smtClean="0"/>
                    <a:t>11</a:t>
                  </a:r>
                  <a:r>
                    <a:rPr lang="en-US" dirty="0" smtClean="0"/>
                    <a:t>= 0.32</a:t>
                  </a:r>
                  <a:endParaRPr lang="en-US" dirty="0"/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10498404" y="4950649"/>
                  <a:ext cx="9236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/>
                    <a:t>a</a:t>
                  </a:r>
                  <a:r>
                    <a:rPr lang="en-US" baseline="-25000" dirty="0" smtClean="0"/>
                    <a:t>11</a:t>
                  </a:r>
                  <a:r>
                    <a:rPr lang="en-US" dirty="0" smtClean="0"/>
                    <a:t>= 0.0</a:t>
                  </a:r>
                  <a:endParaRPr lang="en-US" dirty="0"/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422760" y="2366963"/>
                <a:ext cx="4116666" cy="1003592"/>
                <a:chOff x="3422760" y="2366963"/>
                <a:chExt cx="4116666" cy="1003592"/>
              </a:xfrm>
            </p:grpSpPr>
            <p:grpSp>
              <p:nvGrpSpPr>
                <p:cNvPr id="146" name="Group 145"/>
                <p:cNvGrpSpPr/>
                <p:nvPr/>
              </p:nvGrpSpPr>
              <p:grpSpPr>
                <a:xfrm>
                  <a:off x="3422760" y="2366963"/>
                  <a:ext cx="794356" cy="1003592"/>
                  <a:chOff x="3422760" y="2366963"/>
                  <a:chExt cx="794356" cy="1003592"/>
                </a:xfrm>
              </p:grpSpPr>
              <p:cxnSp>
                <p:nvCxnSpPr>
                  <p:cNvPr id="137" name="Straight Arrow Connector 136"/>
                  <p:cNvCxnSpPr/>
                  <p:nvPr/>
                </p:nvCxnSpPr>
                <p:spPr>
                  <a:xfrm flipV="1">
                    <a:off x="3681847" y="2420643"/>
                    <a:ext cx="535269" cy="913358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Arrow Connector 139"/>
                  <p:cNvCxnSpPr/>
                  <p:nvPr/>
                </p:nvCxnSpPr>
                <p:spPr>
                  <a:xfrm flipV="1">
                    <a:off x="3670127" y="2366963"/>
                    <a:ext cx="0" cy="1003592"/>
                  </a:xfrm>
                  <a:prstGeom prst="straightConnector1">
                    <a:avLst/>
                  </a:prstGeom>
                  <a:ln>
                    <a:prstDash val="lgDash"/>
                    <a:tailEnd type="none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4" name="Arc 143"/>
                  <p:cNvSpPr/>
                  <p:nvPr/>
                </p:nvSpPr>
                <p:spPr>
                  <a:xfrm rot="20854656">
                    <a:off x="3422760" y="2581627"/>
                    <a:ext cx="676793" cy="647416"/>
                  </a:xfrm>
                  <a:prstGeom prst="arc">
                    <a:avLst>
                      <a:gd name="adj1" fmla="val 16200000"/>
                      <a:gd name="adj2" fmla="val 20472666"/>
                    </a:avLst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Box 147"/>
                    <p:cNvSpPr txBox="1"/>
                    <p:nvPr/>
                  </p:nvSpPr>
                  <p:spPr>
                    <a:xfrm>
                      <a:off x="4115988" y="2607292"/>
                      <a:ext cx="342343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"1"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𝑝𝑙𝑎𝑡𝑒𝑙𝑒𝑡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𝑓𝑖𝑏𝑒𝑟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𝑑𝑖𝑟𝑒𝑐𝑡𝑖𝑜𝑛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48" name="TextBox 1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15988" y="2607292"/>
                      <a:ext cx="3423438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248" t="-48889" r="-1426" b="-3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sp>
        <p:nvSpPr>
          <p:cNvPr id="125" name="TextBox 124"/>
          <p:cNvSpPr txBox="1"/>
          <p:nvPr/>
        </p:nvSpPr>
        <p:spPr>
          <a:xfrm>
            <a:off x="4777690" y="1795223"/>
            <a:ext cx="741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convenient large scale descriptor of the orientation state in a composite system containing a large number of misaligned platelets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Domain and sub-domains: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importance of local effects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54799" y="1847850"/>
                <a:ext cx="5419939" cy="4351338"/>
              </a:xfrm>
            </p:spPr>
            <p:txBody>
              <a:bodyPr/>
              <a:lstStyle/>
              <a:p>
                <a:r>
                  <a:rPr lang="en-US" dirty="0" smtClean="0"/>
                  <a:t>Local variability of morphological features defines the overall response of composite system, both stiffness and strength</a:t>
                </a:r>
              </a:p>
              <a:p>
                <a:r>
                  <a:rPr lang="en-US" dirty="0" smtClean="0"/>
                  <a:t>Understanding of local &amp; global degree </a:t>
                </a:r>
                <a:r>
                  <a:rPr lang="en-US" dirty="0"/>
                  <a:t>of alignment is important</a:t>
                </a:r>
              </a:p>
              <a:p>
                <a:r>
                  <a:rPr lang="en-US" dirty="0" smtClean="0"/>
                  <a:t>Simple analogy is effective stiffness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dirty="0" smtClean="0"/>
                  <a:t>) of springs in series: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54799" y="1847850"/>
                <a:ext cx="5419939" cy="4351338"/>
              </a:xfrm>
              <a:blipFill>
                <a:blip r:embed="rId3"/>
                <a:stretch>
                  <a:fillRect l="-2025" t="-2381" r="-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6" y="1838325"/>
            <a:ext cx="6145374" cy="34567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5832475" y="4023519"/>
            <a:ext cx="463550" cy="774700"/>
          </a:xfrm>
          <a:prstGeom prst="rightArrow">
            <a:avLst>
              <a:gd name="adj1" fmla="val 50000"/>
              <a:gd name="adj2" fmla="val 57602"/>
            </a:avLst>
          </a:prstGeom>
          <a:scene3d>
            <a:camera prst="orthographicFront">
              <a:rot lat="19502683" lon="1995046" rev="19649695"/>
            </a:camera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064250" y="3698943"/>
                <a:ext cx="20300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50" y="3698943"/>
                <a:ext cx="203004" cy="310598"/>
              </a:xfrm>
              <a:prstGeom prst="rect">
                <a:avLst/>
              </a:prstGeom>
              <a:blipFill>
                <a:blip r:embed="rId5"/>
                <a:stretch>
                  <a:fillRect l="-27273" r="-2727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55426" y="5347792"/>
            <a:ext cx="6145374" cy="1385995"/>
            <a:chOff x="255426" y="5347792"/>
            <a:chExt cx="6145374" cy="1385995"/>
          </a:xfrm>
        </p:grpSpPr>
        <p:sp>
          <p:nvSpPr>
            <p:cNvPr id="16" name="Rectangle 15"/>
            <p:cNvSpPr/>
            <p:nvPr/>
          </p:nvSpPr>
          <p:spPr>
            <a:xfrm>
              <a:off x="255426" y="5395417"/>
              <a:ext cx="6145374" cy="13383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55427" y="5347792"/>
              <a:ext cx="6107273" cy="1385994"/>
              <a:chOff x="255427" y="5472006"/>
              <a:chExt cx="6107273" cy="1385994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55427" y="5555652"/>
                <a:ext cx="6107273" cy="983260"/>
                <a:chOff x="255426" y="5659613"/>
                <a:chExt cx="6107273" cy="98326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954"/>
                <a:stretch/>
              </p:blipFill>
              <p:spPr>
                <a:xfrm>
                  <a:off x="304798" y="5659613"/>
                  <a:ext cx="6057901" cy="809914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255426" y="6304319"/>
                  <a:ext cx="8595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Spring 1</a:t>
                  </a:r>
                  <a:endParaRPr lang="en-US" sz="1600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114957" y="6304319"/>
                  <a:ext cx="8595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Spring 2</a:t>
                  </a:r>
                  <a:endParaRPr lang="en-US" sz="1600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038816" y="6304319"/>
                  <a:ext cx="8595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Spring 3</a:t>
                  </a:r>
                  <a:endParaRPr lang="en-US" sz="1600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2962675" y="6304319"/>
                  <a:ext cx="8595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Spring 4</a:t>
                  </a:r>
                  <a:endParaRPr lang="en-US" sz="1600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822206" y="6304319"/>
                  <a:ext cx="8595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Spring 5</a:t>
                  </a:r>
                  <a:endParaRPr lang="en-US" sz="1600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4681737" y="6304319"/>
                  <a:ext cx="8595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Spring 6</a:t>
                  </a:r>
                  <a:endParaRPr lang="en-US" sz="1600" dirty="0"/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>
                <a:off x="303016" y="6721475"/>
                <a:ext cx="909964" cy="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212980" y="6488668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8282" y="5493769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/>
                  <a:t>k</a:t>
                </a:r>
                <a:r>
                  <a:rPr lang="en-US" baseline="-25000" dirty="0" smtClean="0"/>
                  <a:t>1</a:t>
                </a:r>
                <a:endParaRPr lang="en-US" baseline="-250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357813" y="5475218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/>
                  <a:t>k</a:t>
                </a:r>
                <a:r>
                  <a:rPr lang="en-US" baseline="-25000" dirty="0" smtClean="0"/>
                  <a:t>2</a:t>
                </a:r>
                <a:endParaRPr lang="en-US" baseline="-25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98781" y="5475218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/>
                  <a:t>k</a:t>
                </a:r>
                <a:r>
                  <a:rPr lang="en-US" baseline="-25000" dirty="0" smtClean="0"/>
                  <a:t>3</a:t>
                </a:r>
                <a:endParaRPr lang="en-US" baseline="-250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9216" y="5472006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/>
                  <a:t>k</a:t>
                </a:r>
                <a:r>
                  <a:rPr lang="en-US" baseline="-25000" dirty="0" smtClean="0"/>
                  <a:t>4</a:t>
                </a:r>
                <a:endParaRPr lang="en-US" baseline="-25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102971" y="5481765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/>
                  <a:t>k</a:t>
                </a:r>
                <a:r>
                  <a:rPr lang="en-US" baseline="-25000" dirty="0" smtClean="0"/>
                  <a:t>5</a:t>
                </a:r>
                <a:endParaRPr lang="en-US" baseline="-250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18810" y="5472006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/>
                  <a:t>k</a:t>
                </a:r>
                <a:r>
                  <a:rPr lang="en-US" baseline="-25000" dirty="0" smtClean="0"/>
                  <a:t>6</a:t>
                </a:r>
                <a:endParaRPr lang="en-US" baseline="-25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5832475" y="5600827"/>
                    <a:ext cx="203004" cy="310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32475" y="5600827"/>
                    <a:ext cx="203004" cy="31059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7273" r="-27273" b="-78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12607" y="5486527"/>
                <a:ext cx="1926040" cy="1156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607" y="5486527"/>
                <a:ext cx="1926040" cy="11561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6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 of stochastic orientation state build-up with platelets count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-17594" y="1728788"/>
            <a:ext cx="5056123" cy="2398519"/>
            <a:chOff x="219137" y="1451075"/>
            <a:chExt cx="6822922" cy="3236651"/>
          </a:xfrm>
        </p:grpSpPr>
        <p:grpSp>
          <p:nvGrpSpPr>
            <p:cNvPr id="6" name="Group 5"/>
            <p:cNvGrpSpPr/>
            <p:nvPr/>
          </p:nvGrpSpPr>
          <p:grpSpPr>
            <a:xfrm>
              <a:off x="219137" y="1451075"/>
              <a:ext cx="6384088" cy="3185494"/>
              <a:chOff x="219137" y="1451075"/>
              <a:chExt cx="6384088" cy="318549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325" y="1451075"/>
                <a:ext cx="6270659" cy="3185494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219137" y="2092042"/>
                <a:ext cx="6384088" cy="1395839"/>
                <a:chOff x="1315493" y="2183190"/>
                <a:chExt cx="6384088" cy="1395839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2679716" y="2183190"/>
                  <a:ext cx="4866452" cy="139583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2699222" y="2822693"/>
                  <a:ext cx="0" cy="255495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H="1">
                  <a:off x="1851613" y="2183190"/>
                  <a:ext cx="828104" cy="67056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7190808" y="2971518"/>
                  <a:ext cx="508773" cy="4983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baseline="-25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525106" y="3051525"/>
                  <a:ext cx="508773" cy="4983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315493" y="2453361"/>
                  <a:ext cx="508773" cy="4983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2465400" y="3960019"/>
              <a:ext cx="4576659" cy="727707"/>
              <a:chOff x="2465400" y="3960019"/>
              <a:chExt cx="4576659" cy="727707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5850731" y="4110038"/>
                <a:ext cx="428625" cy="13045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6229350" y="3960019"/>
                <a:ext cx="0" cy="2571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465400" y="4189335"/>
                <a:ext cx="4576659" cy="498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smtClean="0"/>
                  <a:t>Domain cumulative thickness</a:t>
                </a:r>
                <a:endParaRPr lang="en-US" i="1" dirty="0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2501378" y="1673045"/>
            <a:ext cx="2309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Domain occupied by a tensile coupon made of platelets</a:t>
            </a:r>
            <a:endParaRPr lang="en-US" i="1" u="sng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35" y="1719263"/>
            <a:ext cx="4911253" cy="3683440"/>
          </a:xfrm>
          <a:prstGeom prst="rect">
            <a:avLst/>
          </a:prstGeom>
        </p:spPr>
      </p:pic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460293"/>
              </p:ext>
            </p:extLst>
          </p:nvPr>
        </p:nvGraphicFramePr>
        <p:xfrm>
          <a:off x="127276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Rectangle 22"/>
          <p:cNvSpPr/>
          <p:nvPr/>
        </p:nvSpPr>
        <p:spPr>
          <a:xfrm>
            <a:off x="9621774" y="2847255"/>
            <a:ext cx="2466974" cy="7772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More platelets added into the system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9621774" y="4089397"/>
            <a:ext cx="2466974" cy="7772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Domain thickness increases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11114" y="5431278"/>
            <a:ext cx="7277634" cy="1354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More statistical probability for: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1"/>
                </a:solidFill>
              </a:rPr>
              <a:t>Overall platelets alignment to increase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1"/>
                </a:solidFill>
              </a:rPr>
              <a:t>Orientation state to be more uniform over the entire domain with fewer “weak spots” (reduced intra-coupon orientation variability)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1"/>
                </a:solidFill>
              </a:rPr>
              <a:t>Reduced dissimilarity (</a:t>
            </a:r>
            <a:r>
              <a:rPr lang="en-US" b="1" dirty="0" err="1" smtClean="0">
                <a:solidFill>
                  <a:schemeClr val="tx1"/>
                </a:solidFill>
              </a:rPr>
              <a:t>variab</a:t>
            </a:r>
            <a:r>
              <a:rPr lang="en-US" b="1" dirty="0" smtClean="0">
                <a:solidFill>
                  <a:schemeClr val="tx1"/>
                </a:solidFill>
              </a:rPr>
              <a:t>) of inter-coupons orientation states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5400000">
            <a:off x="10736908" y="3320074"/>
            <a:ext cx="251114" cy="10403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5400000">
            <a:off x="10736907" y="4628761"/>
            <a:ext cx="251114" cy="10403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ambiguous relationships </a:t>
            </a:r>
            <a:br>
              <a:rPr lang="en-US" sz="3200" dirty="0"/>
            </a:br>
            <a:r>
              <a:rPr lang="en-US" sz="3200" dirty="0"/>
              <a:t>between morphological descriptors </a:t>
            </a:r>
            <a:br>
              <a:rPr lang="en-US" sz="3200" dirty="0"/>
            </a:br>
            <a:r>
              <a:rPr lang="en-US" sz="3200" dirty="0"/>
              <a:t>of a complex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5" y="1240590"/>
            <a:ext cx="891845" cy="107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1654561" y="5066419"/>
            <a:ext cx="3514367" cy="1956307"/>
            <a:chOff x="4554380" y="6076375"/>
            <a:chExt cx="4106637" cy="22860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62423">
              <a:off x="6092229" y="6076375"/>
              <a:ext cx="630699" cy="2286000"/>
            </a:xfrm>
            <a:prstGeom prst="rect">
              <a:avLst/>
            </a:prstGeom>
            <a:scene3d>
              <a:camera prst="isometricTopUp"/>
              <a:lightRig rig="threePt" dir="t"/>
            </a:scene3d>
            <a:sp3d extrusionH="31750"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62423">
              <a:off x="4554380" y="6263493"/>
              <a:ext cx="914400" cy="1214463"/>
            </a:xfrm>
            <a:prstGeom prst="rect">
              <a:avLst/>
            </a:prstGeom>
            <a:scene3d>
              <a:camera prst="isometricTopUp"/>
              <a:lightRig rig="threePt" dir="t"/>
            </a:scene3d>
            <a:sp3d extrusionH="31750"/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62423">
              <a:off x="7047394" y="6397213"/>
              <a:ext cx="503724" cy="1213516"/>
            </a:xfrm>
            <a:prstGeom prst="rect">
              <a:avLst/>
            </a:prstGeom>
            <a:scene3d>
              <a:camera prst="isometricTopUp"/>
              <a:lightRig rig="threePt" dir="t"/>
            </a:scene3d>
            <a:sp3d extrusionH="76200"/>
          </p:spPr>
        </p:pic>
        <p:sp>
          <p:nvSpPr>
            <p:cNvPr id="59" name="TextBox 58"/>
            <p:cNvSpPr txBox="1"/>
            <p:nvPr/>
          </p:nvSpPr>
          <p:spPr>
            <a:xfrm>
              <a:off x="7281827" y="7694480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04884" y="7354676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852782" y="7190726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60422" y="2292919"/>
            <a:ext cx="10730517" cy="4400370"/>
            <a:chOff x="1012550" y="1789638"/>
            <a:chExt cx="10730517" cy="440037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04303" flipH="1">
              <a:off x="2032143" y="2041375"/>
              <a:ext cx="722652" cy="89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95697" flipH="1" flipV="1">
              <a:off x="2032144" y="3335615"/>
              <a:ext cx="722652" cy="89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04303" flipH="1">
              <a:off x="8171276" y="2592396"/>
              <a:ext cx="722652" cy="89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95697" flipH="1" flipV="1">
              <a:off x="8114861" y="4456439"/>
              <a:ext cx="722652" cy="89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ight Arrow 26"/>
            <p:cNvSpPr/>
            <p:nvPr/>
          </p:nvSpPr>
          <p:spPr>
            <a:xfrm>
              <a:off x="4901815" y="3352709"/>
              <a:ext cx="316605" cy="10403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12550" y="2783886"/>
              <a:ext cx="1422339" cy="70494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Platelet size</a:t>
              </a:r>
              <a:endParaRPr lang="en-US" sz="20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45585" y="2001012"/>
              <a:ext cx="2020112" cy="70494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Stress transfer in a platelet system</a:t>
              </a:r>
              <a:endParaRPr lang="en-US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5585" y="3515304"/>
              <a:ext cx="2020112" cy="70494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Platelets count in a platelet system</a:t>
              </a:r>
              <a:endParaRPr lang="en-US" b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06377" y="3198432"/>
              <a:ext cx="2817369" cy="133868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Other descriptors/characteristics of system morphology</a:t>
              </a:r>
              <a:endParaRPr lang="en-US" b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925698" y="1789638"/>
              <a:ext cx="2817369" cy="156889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Platelet system internal redundancy</a:t>
              </a:r>
            </a:p>
            <a:p>
              <a:pPr algn="ctr"/>
              <a:r>
                <a:rPr lang="en-US" b="1" dirty="0" smtClean="0"/>
                <a:t>(for both stochastic and deterministic orientation states)</a:t>
              </a:r>
              <a:endParaRPr lang="en-US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925697" y="4851320"/>
              <a:ext cx="2817369" cy="133868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Variability of stochastic orientation state</a:t>
              </a:r>
              <a:endParaRPr lang="en-US" b="1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925696" y="3438380"/>
              <a:ext cx="2817369" cy="133868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Overlapping between platelets </a:t>
              </a:r>
              <a:r>
                <a:rPr lang="en-US" b="1" dirty="0" smtClean="0">
                  <a:sym typeface="Wingdings" panose="05000000000000000000" pitchFamily="2" charset="2"/>
                </a:rPr>
                <a:t> stress sharing efficiency (stochastic &amp; deterministic)</a:t>
              </a:r>
              <a:endParaRPr lang="en-US" b="1" dirty="0"/>
            </a:p>
          </p:txBody>
        </p:sp>
        <p:pic>
          <p:nvPicPr>
            <p:cNvPr id="64" name="Picture 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16887" flipH="1" flipV="1">
              <a:off x="8171275" y="3507746"/>
              <a:ext cx="722652" cy="89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Rectangle 62"/>
          <p:cNvSpPr/>
          <p:nvPr/>
        </p:nvSpPr>
        <p:spPr>
          <a:xfrm rot="16200000">
            <a:off x="-1658603" y="4133756"/>
            <a:ext cx="4386622" cy="7049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Platelet Size Effects on </a:t>
            </a:r>
          </a:p>
          <a:p>
            <a:pPr algn="ctr"/>
            <a:r>
              <a:rPr lang="en-US" sz="2000" b="1" dirty="0" smtClean="0"/>
              <a:t>Composite Morphology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76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Computational modeling of progressive damage in a stochastic platelet composite system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1893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Performance Analysis </a:t>
            </a:r>
            <a:br>
              <a:rPr lang="en-US" sz="3200" dirty="0" smtClean="0"/>
            </a:br>
            <a:r>
              <a:rPr lang="en-US" sz="3200" dirty="0" smtClean="0"/>
              <a:t>&amp; Understanding of </a:t>
            </a:r>
            <a:br>
              <a:rPr lang="en-US" sz="3200" dirty="0" smtClean="0"/>
            </a:br>
            <a:r>
              <a:rPr lang="en-US" sz="3200" dirty="0" smtClean="0"/>
              <a:t>structure-property relationship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</a:t>
            </a:fld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4002036" y="2055317"/>
            <a:ext cx="7894824" cy="4199841"/>
            <a:chOff x="4002036" y="2055317"/>
            <a:chExt cx="7894824" cy="4199841"/>
          </a:xfrm>
        </p:grpSpPr>
        <p:grpSp>
          <p:nvGrpSpPr>
            <p:cNvPr id="55" name="Group 54"/>
            <p:cNvGrpSpPr/>
            <p:nvPr/>
          </p:nvGrpSpPr>
          <p:grpSpPr>
            <a:xfrm>
              <a:off x="4002036" y="2992552"/>
              <a:ext cx="7894824" cy="3262606"/>
              <a:chOff x="4097529" y="2503187"/>
              <a:chExt cx="7894824" cy="326260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097529" y="2503187"/>
                <a:ext cx="4440396" cy="2720273"/>
                <a:chOff x="4028013" y="2652414"/>
                <a:chExt cx="4843687" cy="2967337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5333236" y="4286860"/>
                  <a:ext cx="1232479" cy="4364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latin typeface="+mj-lt"/>
                      <a:cs typeface="Times New Roman" panose="02020603050405020304" pitchFamily="18" charset="0"/>
                    </a:rPr>
                    <a:t>Structure</a:t>
                  </a:r>
                  <a:endParaRPr lang="en-US" sz="20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282051" y="3467630"/>
                  <a:ext cx="1340332" cy="4364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latin typeface="+mj-lt"/>
                      <a:cs typeface="Times New Roman" panose="02020603050405020304" pitchFamily="18" charset="0"/>
                    </a:rPr>
                    <a:t>Properties</a:t>
                  </a:r>
                  <a:endParaRPr lang="en-US" sz="20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0062882">
                  <a:off x="6063885" y="2652414"/>
                  <a:ext cx="2807815" cy="12252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7086954" y="2724680"/>
                  <a:ext cx="1622276" cy="4364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latin typeface="+mj-lt"/>
                      <a:cs typeface="Times New Roman" panose="02020603050405020304" pitchFamily="18" charset="0"/>
                    </a:rPr>
                    <a:t>Performance</a:t>
                  </a:r>
                  <a:endParaRPr lang="en-US" sz="20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 rot="20062882">
                  <a:off x="5073868" y="3440753"/>
                  <a:ext cx="2807815" cy="1225228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20062882">
                  <a:off x="4028013" y="4350534"/>
                  <a:ext cx="2807815" cy="122522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4175274" y="5183302"/>
                  <a:ext cx="1371806" cy="4364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latin typeface="+mj-lt"/>
                      <a:cs typeface="Times New Roman" panose="02020603050405020304" pitchFamily="18" charset="0"/>
                    </a:rPr>
                    <a:t>Processing</a:t>
                  </a:r>
                  <a:endParaRPr lang="en-US" sz="20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3" name="Picture 2" descr="Image result for curved arrows"/>
              <p:cNvPicPr>
                <a:picLocks noChangeAspect="1" noChangeArrowheads="1"/>
              </p:cNvPicPr>
              <p:nvPr/>
            </p:nvPicPr>
            <p:blipFill>
              <a:blip r:embed="rId3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748735">
                <a:off x="6824273" y="4224067"/>
                <a:ext cx="1956374" cy="8826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8732851" y="3887578"/>
                <a:ext cx="1445075" cy="695739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Analysis</a:t>
                </a:r>
                <a:endParaRPr lang="en-US" b="1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0547278" y="5070054"/>
                <a:ext cx="1445075" cy="695739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Experimental</a:t>
                </a:r>
                <a:endParaRPr lang="en-US" b="1" dirty="0"/>
              </a:p>
            </p:txBody>
          </p:sp>
          <p:pic>
            <p:nvPicPr>
              <p:cNvPr id="50" name="Picture 4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651918" flipH="1" flipV="1">
                <a:off x="10119338" y="4163989"/>
                <a:ext cx="828750" cy="1026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10525850" y="2798974"/>
                <a:ext cx="1445075" cy="695739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Theoretical</a:t>
                </a:r>
                <a:endParaRPr lang="en-US" b="1" dirty="0"/>
              </a:p>
            </p:txBody>
          </p:sp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948082" flipH="1">
                <a:off x="10111475" y="3419306"/>
                <a:ext cx="828750" cy="1026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9730148" y="2055317"/>
              <a:ext cx="2166712" cy="1081413"/>
              <a:chOff x="9730148" y="2055317"/>
              <a:chExt cx="2166712" cy="1081413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9730148" y="2055317"/>
                <a:ext cx="2166712" cy="69573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Computational Damage Mechanics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Down Arrow 55"/>
              <p:cNvSpPr/>
              <p:nvPr/>
            </p:nvSpPr>
            <p:spPr>
              <a:xfrm>
                <a:off x="10617113" y="2853174"/>
                <a:ext cx="1114417" cy="283556"/>
              </a:xfrm>
              <a:prstGeom prst="downArrow">
                <a:avLst>
                  <a:gd name="adj1" fmla="val 50000"/>
                  <a:gd name="adj2" fmla="val 31883"/>
                </a:avLst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159140" y="1943268"/>
            <a:ext cx="2949649" cy="4867349"/>
            <a:chOff x="95317" y="1752869"/>
            <a:chExt cx="2949649" cy="4867349"/>
          </a:xfrm>
        </p:grpSpPr>
        <p:grpSp>
          <p:nvGrpSpPr>
            <p:cNvPr id="60" name="Group 59"/>
            <p:cNvGrpSpPr/>
            <p:nvPr/>
          </p:nvGrpSpPr>
          <p:grpSpPr>
            <a:xfrm>
              <a:off x="396325" y="1752869"/>
              <a:ext cx="1962321" cy="1960842"/>
              <a:chOff x="1641668" y="1825625"/>
              <a:chExt cx="1962321" cy="1960842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262423">
                <a:off x="2379553" y="2200061"/>
                <a:ext cx="503724" cy="121351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cxnSp>
            <p:nvCxnSpPr>
              <p:cNvPr id="82" name="Straight Connector 81"/>
              <p:cNvCxnSpPr/>
              <p:nvPr/>
            </p:nvCxnSpPr>
            <p:spPr>
              <a:xfrm flipV="1">
                <a:off x="1641668" y="2469115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2264840" y="3264838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1747431" y="2549367"/>
                <a:ext cx="582669" cy="74009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157664" y="3199843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164170" y="3162320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flipH="1">
                <a:off x="3264255" y="3045653"/>
                <a:ext cx="69848" cy="2154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V="1">
                <a:off x="3149001" y="3312539"/>
                <a:ext cx="73337" cy="243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flipV="1">
                <a:off x="2049194" y="2218354"/>
                <a:ext cx="345421" cy="6566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2362769" y="2158398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004657" y="2263977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1702492" y="2771605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986747" y="182562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278259" y="3153363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5" name="Straight Arrow Connector 94"/>
              <p:cNvCxnSpPr>
                <a:stCxn id="81" idx="1"/>
              </p:cNvCxnSpPr>
              <p:nvPr/>
            </p:nvCxnSpPr>
            <p:spPr>
              <a:xfrm>
                <a:off x="2396345" y="2716394"/>
                <a:ext cx="649099" cy="777336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 flipV="1">
                <a:off x="2398612" y="2609399"/>
                <a:ext cx="679169" cy="10674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2766012" y="341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2987602" y="227098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95317" y="3764126"/>
              <a:ext cx="2949649" cy="2856092"/>
              <a:chOff x="4226120" y="3991294"/>
              <a:chExt cx="2949649" cy="2856092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4226120" y="3991294"/>
                <a:ext cx="2744721" cy="2856092"/>
                <a:chOff x="2836707" y="1198900"/>
                <a:chExt cx="2744721" cy="2856092"/>
              </a:xfrm>
            </p:grpSpPr>
            <p:grpSp>
              <p:nvGrpSpPr>
                <p:cNvPr id="74" name="Group 73"/>
                <p:cNvGrpSpPr/>
                <p:nvPr/>
              </p:nvGrpSpPr>
              <p:grpSpPr>
                <a:xfrm>
                  <a:off x="2973540" y="1506591"/>
                  <a:ext cx="2244441" cy="2394365"/>
                  <a:chOff x="7649508" y="1756631"/>
                  <a:chExt cx="2244441" cy="2394365"/>
                </a:xfrm>
              </p:grpSpPr>
              <p:cxnSp>
                <p:nvCxnSpPr>
                  <p:cNvPr id="78" name="Straight Arrow Connector 77"/>
                  <p:cNvCxnSpPr/>
                  <p:nvPr/>
                </p:nvCxnSpPr>
                <p:spPr>
                  <a:xfrm>
                    <a:off x="7659901" y="2865379"/>
                    <a:ext cx="2234048" cy="1285617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/>
                  <p:cNvCxnSpPr/>
                  <p:nvPr/>
                </p:nvCxnSpPr>
                <p:spPr>
                  <a:xfrm flipV="1">
                    <a:off x="7650432" y="1756631"/>
                    <a:ext cx="1955985" cy="1108749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79"/>
                  <p:cNvCxnSpPr/>
                  <p:nvPr/>
                </p:nvCxnSpPr>
                <p:spPr>
                  <a:xfrm flipV="1">
                    <a:off x="7649508" y="2322760"/>
                    <a:ext cx="2729" cy="538320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TextBox 74"/>
                <p:cNvSpPr txBox="1"/>
                <p:nvPr/>
              </p:nvSpPr>
              <p:spPr>
                <a:xfrm>
                  <a:off x="5204402" y="3685660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1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4459194" y="1198900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2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2836707" y="1661750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3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7"/>
              <a:srcRect l="8223" t="5594" r="7261" b="4922"/>
              <a:stretch>
                <a:fillRect/>
              </a:stretch>
            </p:blipFill>
            <p:spPr>
              <a:xfrm>
                <a:off x="4980780" y="4141076"/>
                <a:ext cx="2194989" cy="2580399"/>
              </a:xfrm>
              <a:custGeom>
                <a:avLst/>
                <a:gdLst>
                  <a:gd name="connsiteX0" fmla="*/ 0 w 2194989"/>
                  <a:gd name="connsiteY0" fmla="*/ 0 h 2580399"/>
                  <a:gd name="connsiteX1" fmla="*/ 2194989 w 2194989"/>
                  <a:gd name="connsiteY1" fmla="*/ 0 h 2580399"/>
                  <a:gd name="connsiteX2" fmla="*/ 2194989 w 2194989"/>
                  <a:gd name="connsiteY2" fmla="*/ 2580399 h 2580399"/>
                  <a:gd name="connsiteX3" fmla="*/ 0 w 2194989"/>
                  <a:gd name="connsiteY3" fmla="*/ 2580399 h 2580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989" h="2580399">
                    <a:moveTo>
                      <a:pt x="0" y="0"/>
                    </a:moveTo>
                    <a:lnTo>
                      <a:pt x="2194989" y="0"/>
                    </a:lnTo>
                    <a:lnTo>
                      <a:pt x="2194989" y="2580399"/>
                    </a:lnTo>
                    <a:lnTo>
                      <a:pt x="0" y="2580399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  <a:sp3d extrusionH="82550"/>
            </p:spPr>
          </p:pic>
        </p:grpSp>
      </p:grpSp>
    </p:spTree>
    <p:extLst>
      <p:ext uri="{BB962C8B-B14F-4D97-AF65-F5344CB8AC3E}">
        <p14:creationId xmlns:p14="http://schemas.microsoft.com/office/powerpoint/2010/main" val="22957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Fundamental premises for computational modeling </a:t>
            </a:r>
            <a:br>
              <a:rPr lang="en-US" sz="3200" dirty="0" smtClean="0"/>
            </a:br>
            <a:r>
              <a:rPr lang="en-US" sz="3200" dirty="0" smtClean="0"/>
              <a:t>of damaged deformation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4" y="1825625"/>
            <a:ext cx="12030075" cy="4351338"/>
          </a:xfrm>
        </p:spPr>
        <p:txBody>
          <a:bodyPr/>
          <a:lstStyle/>
          <a:p>
            <a:r>
              <a:rPr lang="en-US" dirty="0" smtClean="0"/>
              <a:t>Multi-directional discontinuous platelet composite system is modeled as continuum in (</a:t>
            </a:r>
            <a:r>
              <a:rPr lang="en-US" i="1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,</a:t>
            </a:r>
            <a:r>
              <a:rPr lang="en-US" i="1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,</a:t>
            </a:r>
            <a:r>
              <a:rPr lang="en-US" i="1" dirty="0" smtClean="0"/>
              <a:t>x</a:t>
            </a:r>
            <a:r>
              <a:rPr lang="en-US" baseline="-25000" dirty="0" smtClean="0"/>
              <a:t>3</a:t>
            </a:r>
            <a:r>
              <a:rPr lang="en-US" dirty="0" smtClean="0"/>
              <a:t>) space with sub-domains assigned local coordinate systems (</a:t>
            </a:r>
            <a:r>
              <a:rPr lang="en-US" i="1" dirty="0" smtClean="0"/>
              <a:t>1</a:t>
            </a:r>
            <a:r>
              <a:rPr lang="en-US" dirty="0" smtClean="0"/>
              <a:t>,</a:t>
            </a:r>
            <a:r>
              <a:rPr lang="en-US" i="1" dirty="0" smtClean="0"/>
              <a:t>2</a:t>
            </a:r>
            <a:r>
              <a:rPr lang="en-US" dirty="0" smtClean="0"/>
              <a:t>,</a:t>
            </a:r>
            <a:r>
              <a:rPr lang="en-US" i="1" dirty="0" smtClean="0"/>
              <a:t>3</a:t>
            </a:r>
            <a:r>
              <a:rPr lang="en-US" dirty="0" smtClean="0"/>
              <a:t>) to represent stacked misaligned platelets. </a:t>
            </a:r>
          </a:p>
          <a:p>
            <a:r>
              <a:rPr lang="en-US" dirty="0" smtClean="0"/>
              <a:t>Progressive failure analysis based on stiffness reduction scheme and smeared crack approach, is a tool to model the damaged deformation </a:t>
            </a:r>
          </a:p>
          <a:p>
            <a:r>
              <a:rPr lang="en-US" dirty="0" smtClean="0"/>
              <a:t>Constitutive tensor of a platelet is 3D-stress/3D-damage stiffness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01000" y="4680627"/>
                <a:ext cx="2470292" cy="1657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33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en-US" b="0" i="0">
                                              <a:latin typeface="Cambria Math" panose="02040503050406030204" pitchFamily="18" charset="0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en-US" b="0" i="0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en-US" b="0" i="0">
                                              <a:latin typeface="Cambria Math" panose="02040503050406030204" pitchFamily="18" charset="0"/>
                                            </a:rPr>
                                            <m:t>33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en-US" b="0" i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en-US" b="0" i="0">
                                              <a:latin typeface="Cambria Math" panose="02040503050406030204" pitchFamily="18" charset="0"/>
                                            </a:rPr>
                                            <m:t>13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en-US" b="0" i="0">
                                              <a:latin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000" y="4680627"/>
                <a:ext cx="2470292" cy="16576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Group 151"/>
          <p:cNvGrpSpPr/>
          <p:nvPr/>
        </p:nvGrpSpPr>
        <p:grpSpPr>
          <a:xfrm>
            <a:off x="161924" y="4424218"/>
            <a:ext cx="8998347" cy="2433782"/>
            <a:chOff x="85604" y="4434160"/>
            <a:chExt cx="8998347" cy="2433782"/>
          </a:xfrm>
        </p:grpSpPr>
        <p:grpSp>
          <p:nvGrpSpPr>
            <p:cNvPr id="14" name="Group 13"/>
            <p:cNvGrpSpPr/>
            <p:nvPr/>
          </p:nvGrpSpPr>
          <p:grpSpPr>
            <a:xfrm>
              <a:off x="6858233" y="5053935"/>
              <a:ext cx="2225718" cy="1484977"/>
              <a:chOff x="6413674" y="1633395"/>
              <a:chExt cx="2225718" cy="148497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413674" y="1962198"/>
                <a:ext cx="2225718" cy="1156174"/>
                <a:chOff x="1524844" y="5639224"/>
                <a:chExt cx="2225718" cy="1156174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3286974" y="5639224"/>
                  <a:ext cx="463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sz="1800" b="1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σ</a:t>
                  </a:r>
                  <a:r>
                    <a:rPr kumimoji="0" lang="en-US" sz="18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22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1524844" y="5793714"/>
                  <a:ext cx="2182281" cy="1001684"/>
                  <a:chOff x="1524844" y="5793714"/>
                  <a:chExt cx="2182281" cy="1001684"/>
                </a:xfrm>
              </p:grpSpPr>
              <p:sp>
                <p:nvSpPr>
                  <p:cNvPr id="34" name="Cube 33"/>
                  <p:cNvSpPr/>
                  <p:nvPr/>
                </p:nvSpPr>
                <p:spPr>
                  <a:xfrm>
                    <a:off x="1891558" y="5793714"/>
                    <a:ext cx="1326787" cy="623964"/>
                  </a:xfrm>
                  <a:prstGeom prst="cube">
                    <a:avLst>
                      <a:gd name="adj" fmla="val 52478"/>
                    </a:avLst>
                  </a:prstGeom>
                  <a:ln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5" name="Straight Arrow Connector 34"/>
                  <p:cNvCxnSpPr/>
                  <p:nvPr/>
                </p:nvCxnSpPr>
                <p:spPr>
                  <a:xfrm flipH="1">
                    <a:off x="2948779" y="5986074"/>
                    <a:ext cx="234809" cy="255301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stealth" w="lg" len="lg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>
                    <a:off x="2166323" y="6273090"/>
                    <a:ext cx="580980" cy="0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stealth" w="lg" len="lg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3086725" y="6074726"/>
                    <a:ext cx="620400" cy="0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stealth" w="lg" len="lg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 flipH="1">
                    <a:off x="1524844" y="6066945"/>
                    <a:ext cx="414338" cy="0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stealth" w="lg" len="lg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39" name="Straight Arrow Connector 38"/>
                  <p:cNvCxnSpPr/>
                  <p:nvPr/>
                </p:nvCxnSpPr>
                <p:spPr>
                  <a:xfrm flipH="1">
                    <a:off x="2163448" y="6318289"/>
                    <a:ext cx="259578" cy="264513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stealth" w="lg" len="lg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2986467" y="6222366"/>
                    <a:ext cx="4635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l-GR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σ</a:t>
                    </a:r>
                    <a:r>
                      <a:rPr kumimoji="0" lang="en-US" sz="1800" b="0" i="0" u="none" strike="noStrike" kern="0" cap="none" spc="0" normalizeH="0" baseline="-2500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12</a:t>
                    </a: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1775093" y="6426066"/>
                    <a:ext cx="46358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l-GR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σ</a:t>
                    </a:r>
                    <a:r>
                      <a:rPr kumimoji="0" lang="en-US" sz="1800" b="0" i="0" u="none" strike="noStrike" kern="0" cap="none" spc="0" normalizeH="0" baseline="-2500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</a:t>
                    </a:r>
                  </a:p>
                </p:txBody>
              </p:sp>
            </p:grpSp>
          </p:grpSp>
          <p:cxnSp>
            <p:nvCxnSpPr>
              <p:cNvPr id="16" name="Straight Arrow Connector 15"/>
              <p:cNvCxnSpPr/>
              <p:nvPr/>
            </p:nvCxnSpPr>
            <p:spPr>
              <a:xfrm flipV="1">
                <a:off x="7458972" y="1869755"/>
                <a:ext cx="11011" cy="3697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stealth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" name="Straight Arrow Connector 16"/>
              <p:cNvCxnSpPr/>
              <p:nvPr/>
            </p:nvCxnSpPr>
            <p:spPr>
              <a:xfrm rot="5400000" flipV="1">
                <a:off x="7467571" y="2067644"/>
                <a:ext cx="11011" cy="3697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stealth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7329589" y="2130377"/>
                <a:ext cx="234809" cy="25530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stealth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7994349" y="2146864"/>
                <a:ext cx="11011" cy="3697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stealth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8" name="TextBox 27"/>
              <p:cNvSpPr txBox="1"/>
              <p:nvPr/>
            </p:nvSpPr>
            <p:spPr>
              <a:xfrm>
                <a:off x="7567081" y="1976259"/>
                <a:ext cx="463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kumimoji="0" lang="en-US" sz="18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456185" y="1633395"/>
                <a:ext cx="4651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kumimoji="0" lang="en-US" sz="18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</a:t>
                </a: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7336726" y="2420859"/>
                <a:ext cx="11011" cy="369756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stealth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6902833" y="2054845"/>
                <a:ext cx="463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kumimoji="0" lang="en-US" sz="18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85604" y="4510816"/>
              <a:ext cx="3256498" cy="2357126"/>
              <a:chOff x="-336382" y="4151690"/>
              <a:chExt cx="3564962" cy="2580399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-336382" y="4505782"/>
                <a:ext cx="1776901" cy="1797690"/>
                <a:chOff x="2500325" y="1703388"/>
                <a:chExt cx="1776901" cy="1797690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2973540" y="2072720"/>
                  <a:ext cx="992521" cy="1107800"/>
                  <a:chOff x="7649508" y="2322760"/>
                  <a:chExt cx="992521" cy="1107800"/>
                </a:xfrm>
              </p:grpSpPr>
              <p:cxnSp>
                <p:nvCxnSpPr>
                  <p:cNvPr id="50" name="Straight Arrow Connector 49"/>
                  <p:cNvCxnSpPr/>
                  <p:nvPr/>
                </p:nvCxnSpPr>
                <p:spPr>
                  <a:xfrm>
                    <a:off x="7659901" y="2865379"/>
                    <a:ext cx="982128" cy="565181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/>
                  <p:nvPr/>
                </p:nvCxnSpPr>
                <p:spPr>
                  <a:xfrm flipV="1">
                    <a:off x="7650432" y="2361921"/>
                    <a:ext cx="888170" cy="503460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/>
                  <p:cNvCxnSpPr/>
                  <p:nvPr/>
                </p:nvCxnSpPr>
                <p:spPr>
                  <a:xfrm flipV="1">
                    <a:off x="7649508" y="2322760"/>
                    <a:ext cx="2729" cy="538320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/>
                <p:cNvSpPr txBox="1"/>
                <p:nvPr/>
              </p:nvSpPr>
              <p:spPr>
                <a:xfrm>
                  <a:off x="3900200" y="3131746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1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3617254" y="1703388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2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2500325" y="1888053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3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rcRect l="8223" t="5594" r="7261" b="4922"/>
              <a:stretch>
                <a:fillRect/>
              </a:stretch>
            </p:blipFill>
            <p:spPr>
              <a:xfrm>
                <a:off x="1033591" y="4151690"/>
                <a:ext cx="2194989" cy="2580399"/>
              </a:xfrm>
              <a:custGeom>
                <a:avLst/>
                <a:gdLst>
                  <a:gd name="connsiteX0" fmla="*/ 0 w 2194989"/>
                  <a:gd name="connsiteY0" fmla="*/ 0 h 2580399"/>
                  <a:gd name="connsiteX1" fmla="*/ 2194989 w 2194989"/>
                  <a:gd name="connsiteY1" fmla="*/ 0 h 2580399"/>
                  <a:gd name="connsiteX2" fmla="*/ 2194989 w 2194989"/>
                  <a:gd name="connsiteY2" fmla="*/ 2580399 h 2580399"/>
                  <a:gd name="connsiteX3" fmla="*/ 0 w 2194989"/>
                  <a:gd name="connsiteY3" fmla="*/ 2580399 h 2580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989" h="2580399">
                    <a:moveTo>
                      <a:pt x="0" y="0"/>
                    </a:moveTo>
                    <a:lnTo>
                      <a:pt x="2194989" y="0"/>
                    </a:lnTo>
                    <a:lnTo>
                      <a:pt x="2194989" y="2580399"/>
                    </a:lnTo>
                    <a:lnTo>
                      <a:pt x="0" y="2580399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  <a:sp3d extrusionH="82550"/>
            </p:spPr>
          </p:pic>
        </p:grpSp>
        <p:cxnSp>
          <p:nvCxnSpPr>
            <p:cNvPr id="58" name="Straight Connector 57"/>
            <p:cNvCxnSpPr/>
            <p:nvPr/>
          </p:nvCxnSpPr>
          <p:spPr>
            <a:xfrm flipV="1">
              <a:off x="6488857" y="4770102"/>
              <a:ext cx="861" cy="3871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5387741" y="4863181"/>
              <a:ext cx="1091201" cy="1763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517216" y="4906136"/>
              <a:ext cx="501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0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323032" y="63840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743284" y="511869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428497" y="5188042"/>
              <a:ext cx="2073649" cy="1058955"/>
              <a:chOff x="4428497" y="5188042"/>
              <a:chExt cx="2073649" cy="1058955"/>
            </a:xfrm>
          </p:grpSpPr>
          <p:sp>
            <p:nvSpPr>
              <p:cNvPr id="108" name="Cube 107"/>
              <p:cNvSpPr/>
              <p:nvPr/>
            </p:nvSpPr>
            <p:spPr>
              <a:xfrm>
                <a:off x="5245781" y="5188042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Cube 109"/>
              <p:cNvSpPr/>
              <p:nvPr/>
            </p:nvSpPr>
            <p:spPr>
              <a:xfrm>
                <a:off x="5623479" y="5188042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Cube 110"/>
              <p:cNvSpPr/>
              <p:nvPr/>
            </p:nvSpPr>
            <p:spPr>
              <a:xfrm>
                <a:off x="6001177" y="5188042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Cube 111"/>
              <p:cNvSpPr/>
              <p:nvPr/>
            </p:nvSpPr>
            <p:spPr>
              <a:xfrm>
                <a:off x="5130832" y="5303365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Cube 112"/>
              <p:cNvSpPr/>
              <p:nvPr/>
            </p:nvSpPr>
            <p:spPr>
              <a:xfrm>
                <a:off x="5508530" y="5303365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Cube 113"/>
              <p:cNvSpPr/>
              <p:nvPr/>
            </p:nvSpPr>
            <p:spPr>
              <a:xfrm>
                <a:off x="5886228" y="5303365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Cube 114"/>
              <p:cNvSpPr/>
              <p:nvPr/>
            </p:nvSpPr>
            <p:spPr>
              <a:xfrm>
                <a:off x="5006464" y="5424010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Cube 115"/>
              <p:cNvSpPr/>
              <p:nvPr/>
            </p:nvSpPr>
            <p:spPr>
              <a:xfrm>
                <a:off x="5384162" y="5424010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Cube 116"/>
              <p:cNvSpPr/>
              <p:nvPr/>
            </p:nvSpPr>
            <p:spPr>
              <a:xfrm>
                <a:off x="5761860" y="5424010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Cube 117"/>
              <p:cNvSpPr/>
              <p:nvPr/>
            </p:nvSpPr>
            <p:spPr>
              <a:xfrm>
                <a:off x="4891515" y="5539333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Cube 118"/>
              <p:cNvSpPr/>
              <p:nvPr/>
            </p:nvSpPr>
            <p:spPr>
              <a:xfrm>
                <a:off x="5269213" y="5539333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Cube 119"/>
              <p:cNvSpPr/>
              <p:nvPr/>
            </p:nvSpPr>
            <p:spPr>
              <a:xfrm>
                <a:off x="5646911" y="5539333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Cube 120"/>
              <p:cNvSpPr/>
              <p:nvPr/>
            </p:nvSpPr>
            <p:spPr>
              <a:xfrm>
                <a:off x="4782763" y="5650583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Cube 121"/>
              <p:cNvSpPr/>
              <p:nvPr/>
            </p:nvSpPr>
            <p:spPr>
              <a:xfrm>
                <a:off x="5160461" y="5650583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Cube 122"/>
              <p:cNvSpPr/>
              <p:nvPr/>
            </p:nvSpPr>
            <p:spPr>
              <a:xfrm>
                <a:off x="5538159" y="5650583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Cube 123"/>
              <p:cNvSpPr/>
              <p:nvPr/>
            </p:nvSpPr>
            <p:spPr>
              <a:xfrm>
                <a:off x="4667814" y="5765906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Cube 124"/>
              <p:cNvSpPr/>
              <p:nvPr/>
            </p:nvSpPr>
            <p:spPr>
              <a:xfrm>
                <a:off x="5045512" y="5765906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Cube 125"/>
              <p:cNvSpPr/>
              <p:nvPr/>
            </p:nvSpPr>
            <p:spPr>
              <a:xfrm>
                <a:off x="5423210" y="5765906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Cube 126"/>
              <p:cNvSpPr/>
              <p:nvPr/>
            </p:nvSpPr>
            <p:spPr>
              <a:xfrm>
                <a:off x="4543446" y="5886551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Cube 127"/>
              <p:cNvSpPr/>
              <p:nvPr/>
            </p:nvSpPr>
            <p:spPr>
              <a:xfrm>
                <a:off x="4921144" y="5886551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Cube 128"/>
              <p:cNvSpPr/>
              <p:nvPr/>
            </p:nvSpPr>
            <p:spPr>
              <a:xfrm>
                <a:off x="5298842" y="5886551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Cube 129"/>
              <p:cNvSpPr/>
              <p:nvPr/>
            </p:nvSpPr>
            <p:spPr>
              <a:xfrm>
                <a:off x="4428497" y="6001874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Cube 130"/>
              <p:cNvSpPr/>
              <p:nvPr/>
            </p:nvSpPr>
            <p:spPr>
              <a:xfrm>
                <a:off x="4806195" y="6001874"/>
                <a:ext cx="500969" cy="235597"/>
              </a:xfrm>
              <a:prstGeom prst="cube">
                <a:avLst>
                  <a:gd name="adj" fmla="val 52478"/>
                </a:avLst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Cube 131"/>
              <p:cNvSpPr/>
              <p:nvPr/>
            </p:nvSpPr>
            <p:spPr>
              <a:xfrm>
                <a:off x="5169604" y="6011400"/>
                <a:ext cx="500969" cy="235597"/>
              </a:xfrm>
              <a:prstGeom prst="cube">
                <a:avLst>
                  <a:gd name="adj" fmla="val 52478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33" name="Straight Arrow Connector 132"/>
            <p:cNvCxnSpPr/>
            <p:nvPr/>
          </p:nvCxnSpPr>
          <p:spPr>
            <a:xfrm flipH="1">
              <a:off x="4632573" y="5265766"/>
              <a:ext cx="1209906" cy="1308255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V="1">
              <a:off x="5666015" y="5365035"/>
              <a:ext cx="1083358" cy="1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35" name="Picture 13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1453" flipH="1" flipV="1">
              <a:off x="5879499" y="5640358"/>
              <a:ext cx="926763" cy="114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7" name="Straight Connector 136"/>
            <p:cNvCxnSpPr/>
            <p:nvPr/>
          </p:nvCxnSpPr>
          <p:spPr>
            <a:xfrm flipV="1">
              <a:off x="5390843" y="4752283"/>
              <a:ext cx="861" cy="3871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Rectangle 137"/>
            <p:cNvSpPr/>
            <p:nvPr/>
          </p:nvSpPr>
          <p:spPr>
            <a:xfrm rot="20936538">
              <a:off x="2875993" y="5434219"/>
              <a:ext cx="337375" cy="6008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>
              <a:off x="3044680" y="5581465"/>
              <a:ext cx="200345" cy="987203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3044365" y="5424010"/>
              <a:ext cx="842256" cy="16859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3296230" y="635424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3876754" y="51913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8" name="Straight Connector 147"/>
            <p:cNvCxnSpPr/>
            <p:nvPr/>
          </p:nvCxnSpPr>
          <p:spPr>
            <a:xfrm flipV="1">
              <a:off x="4414484" y="5613402"/>
              <a:ext cx="861" cy="3871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/>
            <p:nvPr/>
          </p:nvCxnSpPr>
          <p:spPr>
            <a:xfrm flipV="1">
              <a:off x="4450401" y="4871998"/>
              <a:ext cx="909819" cy="84437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5670774" y="4434160"/>
              <a:ext cx="501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9" name="Picture 7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5005" flipH="1">
            <a:off x="3423763" y="4438205"/>
            <a:ext cx="940746" cy="116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Continuum damage mechanics based material model of a platelet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21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96166" y="1766695"/>
            <a:ext cx="11775031" cy="2176650"/>
            <a:chOff x="235333" y="4179138"/>
            <a:chExt cx="9047353" cy="1672432"/>
          </a:xfrm>
        </p:grpSpPr>
        <p:sp>
          <p:nvSpPr>
            <p:cNvPr id="53" name="Rectangle 52"/>
            <p:cNvSpPr/>
            <p:nvPr/>
          </p:nvSpPr>
          <p:spPr>
            <a:xfrm>
              <a:off x="235333" y="4453750"/>
              <a:ext cx="9028740" cy="139286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49" y="4461530"/>
              <a:ext cx="9030437" cy="1390040"/>
            </a:xfrm>
            <a:prstGeom prst="rect">
              <a:avLst/>
            </a:prstGeom>
            <a:noFill/>
            <a:ln w="9525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241683" y="4179138"/>
              <a:ext cx="2976279" cy="260128"/>
            </a:xfrm>
            <a:prstGeom prst="rect">
              <a:avLst/>
            </a:prstGeom>
            <a:solidFill>
              <a:schemeClr val="tx1"/>
            </a:solidFill>
            <a:ln>
              <a:solidFill>
                <a:sysClr val="window" lastClr="FFFFFF">
                  <a:lumMod val="75000"/>
                </a:sys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Damaged constitutive tensor: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22326" y="4143154"/>
            <a:ext cx="4510270" cy="2570647"/>
            <a:chOff x="2853967" y="604075"/>
            <a:chExt cx="3612699" cy="2059071"/>
          </a:xfrm>
        </p:grpSpPr>
        <p:pic>
          <p:nvPicPr>
            <p:cNvPr id="66" name="Picture 6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967" y="886288"/>
              <a:ext cx="3612699" cy="1776858"/>
            </a:xfrm>
            <a:prstGeom prst="rect">
              <a:avLst/>
            </a:prstGeom>
            <a:noFill/>
            <a:ln w="9525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2853967" y="604075"/>
              <a:ext cx="2433618" cy="271180"/>
            </a:xfrm>
            <a:prstGeom prst="rect">
              <a:avLst/>
            </a:prstGeom>
            <a:solidFill>
              <a:schemeClr val="tx1"/>
            </a:solidFill>
            <a:ln>
              <a:solidFill>
                <a:sysClr val="window" lastClr="FFFFFF">
                  <a:lumMod val="75000"/>
                </a:sys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Damage initiation criteria: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041277" y="4173758"/>
            <a:ext cx="3779122" cy="2534962"/>
            <a:chOff x="2815650" y="2565857"/>
            <a:chExt cx="3027054" cy="2030487"/>
          </a:xfrm>
        </p:grpSpPr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279" y="2846279"/>
              <a:ext cx="3019425" cy="1750065"/>
            </a:xfrm>
            <a:prstGeom prst="rect">
              <a:avLst/>
            </a:prstGeom>
            <a:noFill/>
            <a:ln w="9525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2815650" y="2565857"/>
              <a:ext cx="2427268" cy="271180"/>
            </a:xfrm>
            <a:prstGeom prst="rect">
              <a:avLst/>
            </a:prstGeom>
            <a:solidFill>
              <a:schemeClr val="tx1"/>
            </a:solidFill>
            <a:ln>
              <a:solidFill>
                <a:sysClr val="window" lastClr="FFFFFF">
                  <a:lumMod val="75000"/>
                </a:sys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Damage evolution laws:</a:t>
              </a: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4705635" y="4889841"/>
            <a:ext cx="1608690" cy="293872"/>
          </a:xfrm>
          <a:prstGeom prst="rightArrow">
            <a:avLst>
              <a:gd name="adj1" fmla="val 50000"/>
              <a:gd name="adj2" fmla="val 165385"/>
            </a:avLst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ight Arrow 71"/>
          <p:cNvSpPr/>
          <p:nvPr/>
        </p:nvSpPr>
        <p:spPr>
          <a:xfrm>
            <a:off x="4991376" y="5519924"/>
            <a:ext cx="1608690" cy="293872"/>
          </a:xfrm>
          <a:prstGeom prst="rightArrow">
            <a:avLst>
              <a:gd name="adj1" fmla="val 50000"/>
              <a:gd name="adj2" fmla="val 165385"/>
            </a:avLst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ight Arrow 72"/>
          <p:cNvSpPr/>
          <p:nvPr/>
        </p:nvSpPr>
        <p:spPr>
          <a:xfrm>
            <a:off x="4705634" y="6062478"/>
            <a:ext cx="2461269" cy="293872"/>
          </a:xfrm>
          <a:prstGeom prst="rightArrow">
            <a:avLst>
              <a:gd name="adj1" fmla="val 50000"/>
              <a:gd name="adj2" fmla="val 165385"/>
            </a:avLst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Algorithm in image of reality: </a:t>
            </a:r>
            <a:br>
              <a:rPr lang="en-US" sz="3200" dirty="0"/>
            </a:br>
            <a:r>
              <a:rPr lang="en-US" sz="3200" dirty="0" smtClean="0"/>
              <a:t>physical vs model </a:t>
            </a:r>
            <a:br>
              <a:rPr lang="en-US" sz="3200" dirty="0" smtClean="0"/>
            </a:br>
            <a:r>
              <a:rPr lang="en-US" sz="3200" dirty="0" smtClean="0"/>
              <a:t>stochastic morphology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EC52-0050-4A64-8402-FA2BBE30AA0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CytecVisit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790.8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199" y="2341112"/>
            <a:ext cx="5309363" cy="2980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6" y="2341112"/>
            <a:ext cx="5732585" cy="2980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4543" y="1705819"/>
            <a:ext cx="501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Virtually Generated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Meso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-Scale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Morphology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“Pseudo-Random”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63" y="5330447"/>
            <a:ext cx="11514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True stochastic nature is approximated by an algorithm, operated on a “pseudo-random” number generation after a given probability distribution function.</a:t>
            </a:r>
          </a:p>
          <a:p>
            <a:pPr marL="800100" lvl="1" indent="-342900" algn="just">
              <a:buFont typeface="Wingdings" panose="05000000000000000000" pitchFamily="2" charset="2"/>
              <a:buChar char="v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Virtual platelets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placed sequentially by generating the center points and an angle according to an orientation distribution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0784" y="1686390"/>
            <a:ext cx="640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Uncontrolled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Morphology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5429391" y="4071684"/>
            <a:ext cx="1052136" cy="36927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45239" y="2874177"/>
            <a:ext cx="1184506" cy="1197507"/>
            <a:chOff x="3260286" y="5412069"/>
            <a:chExt cx="1184506" cy="1197507"/>
          </a:xfrm>
        </p:grpSpPr>
        <p:pic>
          <p:nvPicPr>
            <p:cNvPr id="1026" name="Picture 2" descr="Image result for question mar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403" l="3195" r="845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286" y="5412069"/>
              <a:ext cx="1184506" cy="1184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question mar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962" b="98403" l="19808" r="845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0286" y="5425070"/>
              <a:ext cx="1184506" cy="1184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09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1321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555330" cy="1325563"/>
          </a:xfrm>
        </p:spPr>
        <p:txBody>
          <a:bodyPr/>
          <a:lstStyle/>
          <a:p>
            <a:r>
              <a:rPr lang="en-US" dirty="0" smtClean="0"/>
              <a:t>demonstration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9" y="3393059"/>
            <a:ext cx="4437759" cy="33283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47" name="Group 46"/>
          <p:cNvGrpSpPr/>
          <p:nvPr/>
        </p:nvGrpSpPr>
        <p:grpSpPr>
          <a:xfrm>
            <a:off x="5676900" y="3481959"/>
            <a:ext cx="6400800" cy="3328416"/>
            <a:chOff x="5676900" y="3393059"/>
            <a:chExt cx="6400800" cy="3328416"/>
          </a:xfrm>
        </p:grpSpPr>
        <p:grpSp>
          <p:nvGrpSpPr>
            <p:cNvPr id="44" name="Group 43"/>
            <p:cNvGrpSpPr/>
            <p:nvPr/>
          </p:nvGrpSpPr>
          <p:grpSpPr>
            <a:xfrm>
              <a:off x="5676900" y="3393059"/>
              <a:ext cx="6400800" cy="3328416"/>
              <a:chOff x="5753100" y="3522363"/>
              <a:chExt cx="6400800" cy="332841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753100" y="3522363"/>
                <a:ext cx="6400800" cy="3328416"/>
                <a:chOff x="5753100" y="3522363"/>
                <a:chExt cx="6400800" cy="3328416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3100" y="3522363"/>
                  <a:ext cx="6400800" cy="3328416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grpSp>
              <p:nvGrpSpPr>
                <p:cNvPr id="10" name="Group 9"/>
                <p:cNvGrpSpPr/>
                <p:nvPr/>
              </p:nvGrpSpPr>
              <p:grpSpPr>
                <a:xfrm>
                  <a:off x="10518521" y="3608213"/>
                  <a:ext cx="1590500" cy="930498"/>
                  <a:chOff x="10393357" y="4097091"/>
                  <a:chExt cx="1590500" cy="930498"/>
                </a:xfrm>
              </p:grpSpPr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10437886" y="4470799"/>
                    <a:ext cx="1466369" cy="556790"/>
                    <a:chOff x="10207643" y="4445048"/>
                    <a:chExt cx="1466369" cy="556790"/>
                  </a:xfrm>
                </p:grpSpPr>
                <p:pic>
                  <p:nvPicPr>
                    <p:cNvPr id="13" name="Picture 12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5400000">
                      <a:off x="10797525" y="3956338"/>
                      <a:ext cx="279723" cy="125714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10207643" y="4724839"/>
                      <a:ext cx="26962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11404386" y="4724771"/>
                      <a:ext cx="26962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10393357" y="4097091"/>
                    <a:ext cx="1590500" cy="2923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00" dirty="0" smtClean="0">
                        <a:latin typeface="SWItal" panose="00000400000000000000" pitchFamily="2" charset="0"/>
                      </a:rPr>
                      <a:t>Damage index</a:t>
                    </a:r>
                    <a:endParaRPr lang="en-US" sz="1300" dirty="0">
                      <a:latin typeface="SWItal" panose="00000400000000000000" pitchFamily="2" charset="0"/>
                    </a:endParaRPr>
                  </a:p>
                </p:txBody>
              </p:sp>
            </p:grpSp>
          </p:grpSp>
          <p:grpSp>
            <p:nvGrpSpPr>
              <p:cNvPr id="43" name="Group 42"/>
              <p:cNvGrpSpPr/>
              <p:nvPr/>
            </p:nvGrpSpPr>
            <p:grpSpPr>
              <a:xfrm>
                <a:off x="5943182" y="4118752"/>
                <a:ext cx="6165839" cy="1604131"/>
                <a:chOff x="5943182" y="4118752"/>
                <a:chExt cx="6165839" cy="1604131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5943182" y="4118752"/>
                  <a:ext cx="6165839" cy="1604131"/>
                  <a:chOff x="2426648" y="3247084"/>
                  <a:chExt cx="6165839" cy="1604131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708208" y="3247084"/>
                    <a:ext cx="5535051" cy="1275074"/>
                    <a:chOff x="7384176" y="3497124"/>
                    <a:chExt cx="5535051" cy="1275074"/>
                  </a:xfrm>
                </p:grpSpPr>
                <p:cxnSp>
                  <p:nvCxnSpPr>
                    <p:cNvPr id="23" name="Straight Arrow Connector 22"/>
                    <p:cNvCxnSpPr/>
                    <p:nvPr/>
                  </p:nvCxnSpPr>
                  <p:spPr>
                    <a:xfrm>
                      <a:off x="8044330" y="3497124"/>
                      <a:ext cx="4874897" cy="970665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 flipH="1">
                      <a:off x="7384176" y="3498425"/>
                      <a:ext cx="664068" cy="535767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>
                      <a:off x="8044330" y="4127374"/>
                      <a:ext cx="25521" cy="644824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8215461" y="3830414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x</a:t>
                    </a:r>
                    <a:r>
                      <a:rPr lang="en-US" baseline="-25000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1</a:t>
                    </a:r>
                    <a:endParaRPr lang="en-US" baseline="-25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426648" y="3713878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x</a:t>
                    </a:r>
                    <a:r>
                      <a:rPr lang="en-US" baseline="-25000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2</a:t>
                    </a:r>
                    <a:endParaRPr lang="en-US" baseline="-25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275099" y="4481883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x</a:t>
                    </a:r>
                    <a:r>
                      <a:rPr lang="en-US" baseline="-25000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3</a:t>
                    </a:r>
                    <a:endParaRPr lang="en-US" baseline="-25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p:grp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894565" y="4130310"/>
                  <a:ext cx="3091" cy="78098"/>
                </a:xfrm>
                <a:prstGeom prst="straightConnector1">
                  <a:avLst/>
                </a:prstGeom>
                <a:ln>
                  <a:tailEnd type="non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Right Arrow 44"/>
            <p:cNvSpPr/>
            <p:nvPr/>
          </p:nvSpPr>
          <p:spPr>
            <a:xfrm>
              <a:off x="11522631" y="4770382"/>
              <a:ext cx="358015" cy="1820132"/>
            </a:xfrm>
            <a:prstGeom prst="rightArrow">
              <a:avLst/>
            </a:prstGeom>
            <a:scene3d>
              <a:camera prst="isometricTopUp">
                <a:rot lat="17915365" lon="88652" rev="20880678"/>
              </a:camera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1091391" y="6313515"/>
                  <a:ext cx="8703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1391" y="6313515"/>
                  <a:ext cx="87036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497" r="-7692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69" b="95882" l="2539" r="957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667" y="1245127"/>
            <a:ext cx="5574306" cy="2627610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5676900" y="100839"/>
            <a:ext cx="6400800" cy="3328416"/>
            <a:chOff x="5676900" y="100839"/>
            <a:chExt cx="6400800" cy="332841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900" y="100839"/>
              <a:ext cx="6400800" cy="332841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83" name="Group 82"/>
            <p:cNvGrpSpPr/>
            <p:nvPr/>
          </p:nvGrpSpPr>
          <p:grpSpPr>
            <a:xfrm>
              <a:off x="5866982" y="708059"/>
              <a:ext cx="6165839" cy="1604131"/>
              <a:chOff x="10890758" y="-1975383"/>
              <a:chExt cx="6165839" cy="1604131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>
                <a:off x="11832472" y="-1975383"/>
                <a:ext cx="4874897" cy="970665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11172318" y="-1974082"/>
                <a:ext cx="664068" cy="53576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>
                <a:off x="11832472" y="-1345133"/>
                <a:ext cx="25521" cy="64482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16679571" y="-1392053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0890758" y="-1508589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1739209" y="-740584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>
                <a:off x="11842141" y="-1963825"/>
                <a:ext cx="3091" cy="78098"/>
              </a:xfrm>
              <a:prstGeom prst="straightConnector1">
                <a:avLst/>
              </a:prstGeom>
              <a:ln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 90"/>
            <p:cNvGrpSpPr/>
            <p:nvPr/>
          </p:nvGrpSpPr>
          <p:grpSpPr>
            <a:xfrm>
              <a:off x="10349556" y="160820"/>
              <a:ext cx="1603663" cy="1104269"/>
              <a:chOff x="10276983" y="155591"/>
              <a:chExt cx="1603663" cy="1104269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10935007" y="82267"/>
                <a:ext cx="338897" cy="155238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10486850" y="155591"/>
                    <a:ext cx="1275734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600" i="1" dirty="0" smtClean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%</m:t>
                            </m:r>
                          </m:e>
                        </m:d>
                      </m:oMath>
                    </a14:m>
                    <a:r>
                      <a:rPr lang="en-US" sz="1600" dirty="0" smtClean="0"/>
                      <a:t> 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3" name="TextBox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86850" y="155591"/>
                    <a:ext cx="1275734" cy="49244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435" b="-61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4" name="TextBox 93"/>
              <p:cNvSpPr txBox="1"/>
              <p:nvPr/>
            </p:nvSpPr>
            <p:spPr>
              <a:xfrm>
                <a:off x="10276983" y="982861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0619794" y="982861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0.4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1017660" y="982861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0.8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1434606" y="978166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1.2</a:t>
                </a: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45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structure-property relationship </a:t>
            </a:r>
            <a:br>
              <a:rPr lang="en-US" sz="4800" dirty="0" smtClean="0"/>
            </a:br>
            <a:r>
              <a:rPr lang="en-US" sz="4800" dirty="0" smtClean="0"/>
              <a:t>in </a:t>
            </a:r>
            <a:r>
              <a:rPr lang="en-US" sz="4800" dirty="0" err="1" smtClean="0"/>
              <a:t>prepreg</a:t>
            </a:r>
            <a:r>
              <a:rPr lang="en-US" sz="4800" dirty="0" smtClean="0"/>
              <a:t> platelet systems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341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Influential factors</a:t>
            </a:r>
            <a:br>
              <a:rPr lang="en-US" sz="3200" dirty="0" smtClean="0"/>
            </a:br>
            <a:r>
              <a:rPr lang="en-US" sz="3200" dirty="0" smtClean="0"/>
              <a:t>for composite effective properties</a:t>
            </a:r>
            <a:br>
              <a:rPr lang="en-US" sz="3200" dirty="0" smtClean="0"/>
            </a:br>
            <a:r>
              <a:rPr lang="en-US" sz="3200" dirty="0" smtClean="0"/>
              <a:t>(stochastic system)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5079" y="2140267"/>
            <a:ext cx="5924027" cy="4163197"/>
          </a:xfrm>
        </p:spPr>
        <p:txBody>
          <a:bodyPr/>
          <a:lstStyle/>
          <a:p>
            <a:r>
              <a:rPr lang="en-US" dirty="0" smtClean="0"/>
              <a:t>Effect of platelet size, length (</a:t>
            </a:r>
            <a:r>
              <a:rPr lang="en-US" i="1" dirty="0" err="1" smtClean="0"/>
              <a:t>L</a:t>
            </a:r>
            <a:r>
              <a:rPr lang="en-US" baseline="-25000" dirty="0" err="1" smtClean="0"/>
              <a:t>p</a:t>
            </a:r>
            <a:r>
              <a:rPr lang="en-US" dirty="0" smtClean="0"/>
              <a:t>) and thickness (</a:t>
            </a:r>
            <a:r>
              <a:rPr lang="en-US" i="1" dirty="0" err="1" smtClean="0"/>
              <a:t>t</a:t>
            </a:r>
            <a:r>
              <a:rPr lang="en-US" baseline="-25000" dirty="0" err="1" smtClean="0"/>
              <a:t>p</a:t>
            </a:r>
            <a:r>
              <a:rPr lang="en-US" dirty="0" smtClean="0"/>
              <a:t>)</a:t>
            </a:r>
          </a:p>
          <a:p>
            <a:r>
              <a:rPr lang="en-US" dirty="0" smtClean="0"/>
              <a:t>Effect of variability of stochastic orientation state caused by platelets count:</a:t>
            </a:r>
          </a:p>
          <a:p>
            <a:pPr lvl="1"/>
            <a:r>
              <a:rPr lang="en-US" dirty="0" smtClean="0"/>
              <a:t>Scaling of composite effective properties with composite thickness (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 smtClean="0"/>
              <a:t>Effect </a:t>
            </a:r>
            <a:r>
              <a:rPr lang="en-US" dirty="0"/>
              <a:t>of the </a:t>
            </a:r>
            <a:r>
              <a:rPr lang="en-US" dirty="0" smtClean="0"/>
              <a:t>platelets alignment on </a:t>
            </a:r>
            <a:r>
              <a:rPr lang="en-US" dirty="0"/>
              <a:t>tensile properties </a:t>
            </a:r>
            <a:r>
              <a:rPr lang="en-US" dirty="0" smtClean="0"/>
              <a:t>of a composite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25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0" y="1671661"/>
            <a:ext cx="5907655" cy="2458312"/>
            <a:chOff x="440542" y="1886113"/>
            <a:chExt cx="5907655" cy="2458312"/>
          </a:xfrm>
        </p:grpSpPr>
        <p:grpSp>
          <p:nvGrpSpPr>
            <p:cNvPr id="5" name="Group 4"/>
            <p:cNvGrpSpPr/>
            <p:nvPr/>
          </p:nvGrpSpPr>
          <p:grpSpPr>
            <a:xfrm>
              <a:off x="440542" y="1886113"/>
              <a:ext cx="1962321" cy="1960842"/>
              <a:chOff x="1641668" y="1825625"/>
              <a:chExt cx="1962321" cy="196084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2379553" y="2200061"/>
                <a:ext cx="503724" cy="121351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cxnSp>
            <p:nvCxnSpPr>
              <p:cNvPr id="7" name="Straight Connector 6"/>
              <p:cNvCxnSpPr/>
              <p:nvPr/>
            </p:nvCxnSpPr>
            <p:spPr>
              <a:xfrm flipV="1">
                <a:off x="1641668" y="2469115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264840" y="3264838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1747431" y="2549367"/>
                <a:ext cx="582669" cy="74009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157664" y="3199843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164170" y="3162320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>
                <a:off x="3264255" y="3045653"/>
                <a:ext cx="69848" cy="2154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3149001" y="3312539"/>
                <a:ext cx="73337" cy="243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049194" y="2218354"/>
                <a:ext cx="345421" cy="6566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362769" y="2158398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2004657" y="2263977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702492" y="2771605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86747" y="182562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78259" y="3153363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" name="Straight Arrow Connector 19"/>
              <p:cNvCxnSpPr>
                <a:stCxn id="6" idx="1"/>
              </p:cNvCxnSpPr>
              <p:nvPr/>
            </p:nvCxnSpPr>
            <p:spPr>
              <a:xfrm>
                <a:off x="2396345" y="2716394"/>
                <a:ext cx="649099" cy="777336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98612" y="2609399"/>
                <a:ext cx="679169" cy="10674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2766012" y="341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87602" y="227098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2658646" y="2058425"/>
              <a:ext cx="3689551" cy="2286000"/>
              <a:chOff x="1294533" y="4254005"/>
              <a:chExt cx="3689551" cy="22860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1864363" y="4254005"/>
                <a:ext cx="630699" cy="228600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3550756" y="4430747"/>
                <a:ext cx="914400" cy="1214463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2656467" y="4464742"/>
                <a:ext cx="503724" cy="121351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76200"/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294533" y="5847839"/>
                <a:ext cx="8851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086081" y="5542594"/>
                <a:ext cx="8980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031828" y="5542594"/>
                <a:ext cx="808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16268" y="3735585"/>
            <a:ext cx="3839131" cy="3073237"/>
            <a:chOff x="178235" y="3506516"/>
            <a:chExt cx="3839131" cy="3073237"/>
          </a:xfrm>
        </p:grpSpPr>
        <p:grpSp>
          <p:nvGrpSpPr>
            <p:cNvPr id="51" name="Group 50"/>
            <p:cNvGrpSpPr/>
            <p:nvPr/>
          </p:nvGrpSpPr>
          <p:grpSpPr>
            <a:xfrm>
              <a:off x="178235" y="3506516"/>
              <a:ext cx="2949649" cy="3073237"/>
              <a:chOff x="387785" y="3506516"/>
              <a:chExt cx="2949649" cy="3073237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87785" y="3506516"/>
                <a:ext cx="2949649" cy="2856092"/>
                <a:chOff x="4226120" y="3991294"/>
                <a:chExt cx="2949649" cy="2856092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4226120" y="3991294"/>
                  <a:ext cx="2744721" cy="2856092"/>
                  <a:chOff x="2836707" y="1198900"/>
                  <a:chExt cx="2744721" cy="2856092"/>
                </a:xfrm>
              </p:grpSpPr>
              <p:grpSp>
                <p:nvGrpSpPr>
                  <p:cNvPr id="63" name="Group 62"/>
                  <p:cNvGrpSpPr/>
                  <p:nvPr/>
                </p:nvGrpSpPr>
                <p:grpSpPr>
                  <a:xfrm>
                    <a:off x="2973540" y="1506591"/>
                    <a:ext cx="2244441" cy="2394365"/>
                    <a:chOff x="7649508" y="1756631"/>
                    <a:chExt cx="2244441" cy="2394365"/>
                  </a:xfrm>
                </p:grpSpPr>
                <p:cxnSp>
                  <p:nvCxnSpPr>
                    <p:cNvPr id="67" name="Straight Arrow Connector 66"/>
                    <p:cNvCxnSpPr/>
                    <p:nvPr/>
                  </p:nvCxnSpPr>
                  <p:spPr>
                    <a:xfrm>
                      <a:off x="7659901" y="2865379"/>
                      <a:ext cx="2234048" cy="1285617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Arrow Connector 67"/>
                    <p:cNvCxnSpPr/>
                    <p:nvPr/>
                  </p:nvCxnSpPr>
                  <p:spPr>
                    <a:xfrm flipV="1">
                      <a:off x="7650432" y="1756631"/>
                      <a:ext cx="1955985" cy="1108749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 flipV="1">
                      <a:off x="7649508" y="2322760"/>
                      <a:ext cx="2729" cy="538320"/>
                    </a:xfrm>
                    <a:prstGeom prst="straightConnector1">
                      <a:avLst/>
                    </a:prstGeom>
                    <a:ln>
                      <a:tailEnd type="stealth" w="lg" len="lg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5204402" y="368566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x</a:t>
                    </a:r>
                    <a:r>
                      <a:rPr lang="en-US" baseline="-25000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1</a:t>
                    </a:r>
                    <a:endParaRPr lang="en-US" baseline="-25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4459194" y="119890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x</a:t>
                    </a:r>
                    <a:r>
                      <a:rPr lang="en-US" baseline="-25000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2</a:t>
                    </a:r>
                    <a:endParaRPr lang="en-US" baseline="-25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836707" y="1661750"/>
                    <a:ext cx="3770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x</a:t>
                    </a:r>
                    <a:r>
                      <a:rPr lang="en-US" baseline="-25000" dirty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3</a:t>
                    </a:r>
                    <a:endParaRPr lang="en-US" baseline="-250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p:grpSp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4"/>
                <a:srcRect l="8223" t="5594" r="7261" b="4922"/>
                <a:stretch>
                  <a:fillRect/>
                </a:stretch>
              </p:blipFill>
              <p:spPr>
                <a:xfrm>
                  <a:off x="4980780" y="4141076"/>
                  <a:ext cx="2194989" cy="2580399"/>
                </a:xfrm>
                <a:custGeom>
                  <a:avLst/>
                  <a:gdLst>
                    <a:gd name="connsiteX0" fmla="*/ 0 w 2194989"/>
                    <a:gd name="connsiteY0" fmla="*/ 0 h 2580399"/>
                    <a:gd name="connsiteX1" fmla="*/ 2194989 w 2194989"/>
                    <a:gd name="connsiteY1" fmla="*/ 0 h 2580399"/>
                    <a:gd name="connsiteX2" fmla="*/ 2194989 w 2194989"/>
                    <a:gd name="connsiteY2" fmla="*/ 2580399 h 2580399"/>
                    <a:gd name="connsiteX3" fmla="*/ 0 w 2194989"/>
                    <a:gd name="connsiteY3" fmla="*/ 2580399 h 2580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4989" h="2580399">
                      <a:moveTo>
                        <a:pt x="0" y="0"/>
                      </a:moveTo>
                      <a:lnTo>
                        <a:pt x="2194989" y="0"/>
                      </a:lnTo>
                      <a:lnTo>
                        <a:pt x="2194989" y="2580399"/>
                      </a:lnTo>
                      <a:lnTo>
                        <a:pt x="0" y="2580399"/>
                      </a:lnTo>
                      <a:close/>
                    </a:path>
                  </a:pathLst>
                </a:custGeom>
                <a:ln>
                  <a:solidFill>
                    <a:schemeClr val="tx1"/>
                  </a:solidFill>
                </a:ln>
                <a:scene3d>
                  <a:camera prst="isometricTopUp"/>
                  <a:lightRig rig="threePt" dir="t"/>
                </a:scene3d>
                <a:sp3d extrusionH="82550"/>
              </p:spPr>
            </p:pic>
          </p:grpSp>
          <p:grpSp>
            <p:nvGrpSpPr>
              <p:cNvPr id="55" name="Group 54"/>
              <p:cNvGrpSpPr/>
              <p:nvPr/>
            </p:nvGrpSpPr>
            <p:grpSpPr>
              <a:xfrm>
                <a:off x="1545561" y="5819877"/>
                <a:ext cx="978428" cy="759876"/>
                <a:chOff x="1545561" y="5819877"/>
                <a:chExt cx="978428" cy="759876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1845420" y="5819877"/>
                  <a:ext cx="678569" cy="38869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1886387" y="5853776"/>
                  <a:ext cx="17442" cy="31088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/>
                <p:cNvSpPr txBox="1"/>
                <p:nvPr/>
              </p:nvSpPr>
              <p:spPr>
                <a:xfrm>
                  <a:off x="1545561" y="6074395"/>
                  <a:ext cx="2487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1837326" y="5894269"/>
                  <a:ext cx="678569" cy="38869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 flipH="1" flipV="1">
                  <a:off x="1903829" y="6268868"/>
                  <a:ext cx="17442" cy="31088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" name="Down Arrow 51"/>
            <p:cNvSpPr/>
            <p:nvPr/>
          </p:nvSpPr>
          <p:spPr>
            <a:xfrm>
              <a:off x="2632736" y="5389378"/>
              <a:ext cx="1384630" cy="477987"/>
            </a:xfrm>
            <a:prstGeom prst="downArrow">
              <a:avLst>
                <a:gd name="adj1" fmla="val 50000"/>
                <a:gd name="adj2" fmla="val 65587"/>
              </a:avLst>
            </a:prstGeom>
            <a:scene3d>
              <a:camera prst="isometricTopUp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/>
            <p:cNvSpPr/>
            <p:nvPr/>
          </p:nvSpPr>
          <p:spPr>
            <a:xfrm flipV="1">
              <a:off x="357000" y="3915038"/>
              <a:ext cx="1384630" cy="477987"/>
            </a:xfrm>
            <a:prstGeom prst="downArrow">
              <a:avLst>
                <a:gd name="adj1" fmla="val 50000"/>
                <a:gd name="adj2" fmla="val 65587"/>
              </a:avLst>
            </a:prstGeom>
            <a:scene3d>
              <a:camera prst="isometricTopUp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50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Platelets count </a:t>
            </a:r>
            <a:r>
              <a:rPr lang="en-US" sz="3200" dirty="0" smtClean="0"/>
              <a:t>(fixed platelet size)</a:t>
            </a:r>
            <a:br>
              <a:rPr lang="en-US" sz="3200" dirty="0" smtClean="0"/>
            </a:br>
            <a:r>
              <a:rPr lang="en-US" sz="3200" dirty="0" smtClean="0"/>
              <a:t>&amp;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Stochastic orientation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926911" y="3820562"/>
            <a:ext cx="6448734" cy="2924924"/>
            <a:chOff x="4863411" y="3151659"/>
            <a:chExt cx="6448734" cy="2924924"/>
          </a:xfrm>
        </p:grpSpPr>
        <p:grpSp>
          <p:nvGrpSpPr>
            <p:cNvPr id="17" name="Group 16"/>
            <p:cNvGrpSpPr/>
            <p:nvPr/>
          </p:nvGrpSpPr>
          <p:grpSpPr>
            <a:xfrm>
              <a:off x="4863411" y="3151659"/>
              <a:ext cx="6448734" cy="2689712"/>
              <a:chOff x="4465846" y="3329671"/>
              <a:chExt cx="6448734" cy="268971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rcRect l="13714" t="14780" r="7501" b="5343"/>
              <a:stretch>
                <a:fillRect/>
              </a:stretch>
            </p:blipFill>
            <p:spPr>
              <a:xfrm>
                <a:off x="4465846" y="3440775"/>
                <a:ext cx="2208536" cy="2578608"/>
              </a:xfrm>
              <a:custGeom>
                <a:avLst/>
                <a:gdLst>
                  <a:gd name="connsiteX0" fmla="*/ 0 w 1647477"/>
                  <a:gd name="connsiteY0" fmla="*/ 0 h 1923535"/>
                  <a:gd name="connsiteX1" fmla="*/ 1647477 w 1647477"/>
                  <a:gd name="connsiteY1" fmla="*/ 0 h 1923535"/>
                  <a:gd name="connsiteX2" fmla="*/ 1647477 w 1647477"/>
                  <a:gd name="connsiteY2" fmla="*/ 1923535 h 1923535"/>
                  <a:gd name="connsiteX3" fmla="*/ 0 w 1647477"/>
                  <a:gd name="connsiteY3" fmla="*/ 1923535 h 192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7477" h="1923535">
                    <a:moveTo>
                      <a:pt x="0" y="0"/>
                    </a:moveTo>
                    <a:lnTo>
                      <a:pt x="1647477" y="0"/>
                    </a:lnTo>
                    <a:lnTo>
                      <a:pt x="1647477" y="1923535"/>
                    </a:lnTo>
                    <a:lnTo>
                      <a:pt x="0" y="1923535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  <a:sp3d extrusionH="82550"/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rcRect l="12557" t="20529" r="19545" b="12625"/>
              <a:stretch>
                <a:fillRect/>
              </a:stretch>
            </p:blipFill>
            <p:spPr>
              <a:xfrm>
                <a:off x="8706043" y="3329671"/>
                <a:ext cx="2208537" cy="2578608"/>
              </a:xfrm>
              <a:custGeom>
                <a:avLst/>
                <a:gdLst>
                  <a:gd name="connsiteX0" fmla="*/ 0 w 1647477"/>
                  <a:gd name="connsiteY0" fmla="*/ 0 h 1923535"/>
                  <a:gd name="connsiteX1" fmla="*/ 1647477 w 1647477"/>
                  <a:gd name="connsiteY1" fmla="*/ 0 h 1923535"/>
                  <a:gd name="connsiteX2" fmla="*/ 1647477 w 1647477"/>
                  <a:gd name="connsiteY2" fmla="*/ 1923535 h 1923535"/>
                  <a:gd name="connsiteX3" fmla="*/ 0 w 1647477"/>
                  <a:gd name="connsiteY3" fmla="*/ 1923535 h 1923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7477" h="1923535">
                    <a:moveTo>
                      <a:pt x="0" y="0"/>
                    </a:moveTo>
                    <a:lnTo>
                      <a:pt x="1647477" y="0"/>
                    </a:lnTo>
                    <a:lnTo>
                      <a:pt x="1647477" y="1923535"/>
                    </a:lnTo>
                    <a:lnTo>
                      <a:pt x="0" y="1923535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  <a:sp3d extrusionH="317500"/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5252075" y="5299517"/>
              <a:ext cx="6011192" cy="777066"/>
              <a:chOff x="4862217" y="4225811"/>
              <a:chExt cx="6011192" cy="777066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4862217" y="4595143"/>
                <a:ext cx="6011192" cy="407734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792509" y="4225811"/>
                <a:ext cx="19521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i="1" dirty="0" smtClean="0"/>
                  <a:t>Platelets Count</a:t>
                </a:r>
                <a:endParaRPr lang="en-US" sz="2200" b="1" i="1" dirty="0"/>
              </a:p>
            </p:txBody>
          </p:sp>
        </p:grp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40422" y="2020736"/>
            <a:ext cx="4836716" cy="1993483"/>
          </a:xfrm>
        </p:spPr>
        <p:txBody>
          <a:bodyPr/>
          <a:lstStyle/>
          <a:p>
            <a:r>
              <a:rPr lang="en-US" sz="2400" b="1" i="1" dirty="0" smtClean="0"/>
              <a:t>Fewer platelets/orientation</a:t>
            </a:r>
            <a:r>
              <a:rPr lang="en-US" sz="2400" dirty="0" smtClean="0"/>
              <a:t>:</a:t>
            </a:r>
          </a:p>
          <a:p>
            <a:pPr lvl="1"/>
            <a:r>
              <a:rPr lang="en-US" dirty="0" smtClean="0"/>
              <a:t>More orientation dissimilarity between volumes</a:t>
            </a:r>
          </a:p>
          <a:p>
            <a:pPr lvl="1"/>
            <a:r>
              <a:rPr lang="en-US" dirty="0" smtClean="0"/>
              <a:t>More local orientation dissimilarity within a volume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3552" y="1932576"/>
            <a:ext cx="3776870" cy="4577698"/>
            <a:chOff x="163994" y="1898068"/>
            <a:chExt cx="3776870" cy="4577698"/>
          </a:xfrm>
        </p:grpSpPr>
        <p:grpSp>
          <p:nvGrpSpPr>
            <p:cNvPr id="16" name="Group 15"/>
            <p:cNvGrpSpPr/>
            <p:nvPr/>
          </p:nvGrpSpPr>
          <p:grpSpPr>
            <a:xfrm>
              <a:off x="163994" y="1898068"/>
              <a:ext cx="3776869" cy="3401449"/>
              <a:chOff x="-94423" y="1754858"/>
              <a:chExt cx="3776869" cy="34014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124" y="3283179"/>
                <a:ext cx="3564903" cy="1295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There is a limited number of platelets and orientations within a given volume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25" y="1838583"/>
                <a:ext cx="3581400" cy="1338688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Platelet system with a </a:t>
                </a:r>
                <a:r>
                  <a:rPr lang="en-US" b="1" i="1" u="sng" dirty="0" smtClean="0"/>
                  <a:t>stochastic</a:t>
                </a:r>
                <a:r>
                  <a:rPr lang="en-US" b="1" dirty="0" smtClean="0"/>
                  <a:t> orientation state</a:t>
                </a:r>
                <a:endParaRPr lang="en-US" b="1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-94423" y="1754858"/>
                <a:ext cx="3776869" cy="294635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3"/>
              <p:cNvSpPr/>
              <p:nvPr/>
            </p:nvSpPr>
            <p:spPr>
              <a:xfrm rot="5400000">
                <a:off x="1635710" y="4477808"/>
                <a:ext cx="316605" cy="1040393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63994" y="5438009"/>
              <a:ext cx="3776870" cy="103775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More Platelets </a:t>
              </a:r>
              <a:r>
                <a:rPr lang="en-US" b="1" dirty="0" smtClean="0">
                  <a:sym typeface="Wingdings" panose="05000000000000000000" pitchFamily="2" charset="2"/>
                </a:rPr>
                <a:t> More Orientations</a:t>
              </a:r>
            </a:p>
            <a:p>
              <a:pPr algn="ctr"/>
              <a:r>
                <a:rPr lang="en-US" b="1" dirty="0" smtClean="0">
                  <a:sym typeface="Wingdings" panose="05000000000000000000" pitchFamily="2" charset="2"/>
                </a:rPr>
                <a:t>Fewer Platelets  Fewer orientations</a:t>
              </a:r>
              <a:endParaRPr lang="en-US" b="1" dirty="0"/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>
          <a:xfrm>
            <a:off x="8677137" y="2024244"/>
            <a:ext cx="3443327" cy="16312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 smtClean="0"/>
              <a:t>More platelets/orient’s </a:t>
            </a:r>
            <a:r>
              <a:rPr lang="en-US" sz="2400" dirty="0" smtClean="0"/>
              <a:t>increases the probability of having more alignment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482049" y="460438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233227" y="5175722"/>
            <a:ext cx="686663" cy="463087"/>
            <a:chOff x="7770111" y="3974268"/>
            <a:chExt cx="686663" cy="463087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7778205" y="3974268"/>
              <a:ext cx="678569" cy="3886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770111" y="4048660"/>
              <a:ext cx="678569" cy="3886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7855581" y="4877467"/>
            <a:ext cx="34884" cy="725977"/>
            <a:chOff x="7819172" y="4008167"/>
            <a:chExt cx="34884" cy="725977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7819172" y="4008167"/>
              <a:ext cx="17442" cy="3108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7836614" y="4423259"/>
              <a:ext cx="17442" cy="3108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 flipV="1">
            <a:off x="8267268" y="4861216"/>
            <a:ext cx="686663" cy="653597"/>
            <a:chOff x="7770111" y="3974268"/>
            <a:chExt cx="686663" cy="653597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7778205" y="3974268"/>
              <a:ext cx="678569" cy="3886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770111" y="4239170"/>
              <a:ext cx="678569" cy="3886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312450" y="4529777"/>
            <a:ext cx="8721" cy="922978"/>
            <a:chOff x="7836614" y="3822007"/>
            <a:chExt cx="8721" cy="922978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7836614" y="3822007"/>
              <a:ext cx="8721" cy="349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7836614" y="4442312"/>
              <a:ext cx="0" cy="3026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8309958" y="421266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t</a:t>
            </a:r>
            <a:r>
              <a:rPr lang="en-US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Distribution of local platelets alignment as function of coupon thickness (virtual, 2D-random)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559093" y="4171882"/>
            <a:ext cx="6039601" cy="2713746"/>
            <a:chOff x="927733" y="1277124"/>
            <a:chExt cx="10358353" cy="46542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615" b="83538" l="840" r="9684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5488" y="1277124"/>
              <a:ext cx="6761501" cy="35159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462" b="82385" l="1080" r="96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3838" y="2349500"/>
              <a:ext cx="6888262" cy="3581896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927733" y="1930096"/>
              <a:ext cx="3140443" cy="1984733"/>
              <a:chOff x="1139084" y="2207569"/>
              <a:chExt cx="3140443" cy="1984733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1428597" y="3383546"/>
                <a:ext cx="368579" cy="55680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1428597" y="2837631"/>
                <a:ext cx="2576738" cy="545914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1428597" y="3383544"/>
                <a:ext cx="0" cy="507559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915325" y="2207569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601749" y="3799245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39084" y="3822970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 flipV="1">
              <a:off x="3088094" y="4004233"/>
              <a:ext cx="5776506" cy="1515621"/>
            </a:xfrm>
            <a:prstGeom prst="line">
              <a:avLst/>
            </a:prstGeom>
            <a:ln w="3175"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88094" y="5403006"/>
              <a:ext cx="0" cy="233695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864600" y="3857592"/>
              <a:ext cx="0" cy="233695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286989" y="3030725"/>
              <a:ext cx="501081" cy="97428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962391" y="3542672"/>
              <a:ext cx="501081" cy="97428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14799" y="3072244"/>
              <a:ext cx="597151" cy="411627"/>
            </a:xfrm>
            <a:prstGeom prst="line">
              <a:avLst/>
            </a:prstGeom>
            <a:ln w="3175">
              <a:headEnd type="triangl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962390" y="3619823"/>
              <a:ext cx="501081" cy="97428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101373" y="2420823"/>
              <a:ext cx="501081" cy="97428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8074713" y="2558735"/>
              <a:ext cx="501081" cy="97428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378670" y="3269319"/>
              <a:ext cx="1" cy="273353"/>
            </a:xfrm>
            <a:prstGeom prst="line">
              <a:avLst/>
            </a:prstGeom>
            <a:ln w="3175">
              <a:headEnd type="non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499733" y="2140549"/>
              <a:ext cx="1" cy="273353"/>
            </a:xfrm>
            <a:prstGeom prst="line">
              <a:avLst/>
            </a:prstGeom>
            <a:ln w="3175">
              <a:headEnd type="non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8505711" y="2625480"/>
              <a:ext cx="1" cy="273353"/>
            </a:xfrm>
            <a:prstGeom prst="line">
              <a:avLst/>
            </a:prstGeom>
            <a:ln w="3175">
              <a:headEnd type="non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9378670" y="3668537"/>
              <a:ext cx="1" cy="273353"/>
            </a:xfrm>
            <a:prstGeom prst="line">
              <a:avLst/>
            </a:prstGeom>
            <a:ln w="3175">
              <a:headEnd type="none"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20716451">
              <a:off x="5125402" y="4672863"/>
              <a:ext cx="2487941" cy="46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152.4mm (6in)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922953" y="2777077"/>
              <a:ext cx="2363133" cy="46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25.4mm (1in)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65663" y="1695593"/>
              <a:ext cx="1957994" cy="1002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3.6mm (0.142in)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8663" y="3470575"/>
              <a:ext cx="1913595" cy="1002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1.0mm (0.039in)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178744"/>
              </p:ext>
            </p:extLst>
          </p:nvPr>
        </p:nvGraphicFramePr>
        <p:xfrm>
          <a:off x="7598694" y="372213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8399089"/>
              </p:ext>
            </p:extLst>
          </p:nvPr>
        </p:nvGraphicFramePr>
        <p:xfrm>
          <a:off x="61869" y="17198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81570"/>
              </p:ext>
            </p:extLst>
          </p:nvPr>
        </p:nvGraphicFramePr>
        <p:xfrm>
          <a:off x="8201538" y="1895157"/>
          <a:ext cx="3853994" cy="14111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6196">
                  <a:extLst>
                    <a:ext uri="{9D8B030D-6E8A-4147-A177-3AD203B41FA5}">
                      <a16:colId xmlns:a16="http://schemas.microsoft.com/office/drawing/2014/main" val="2518991705"/>
                    </a:ext>
                  </a:extLst>
                </a:gridCol>
                <a:gridCol w="1977798">
                  <a:extLst>
                    <a:ext uri="{9D8B030D-6E8A-4147-A177-3AD203B41FA5}">
                      <a16:colId xmlns:a16="http://schemas.microsoft.com/office/drawing/2014/main" val="3754198722"/>
                    </a:ext>
                  </a:extLst>
                </a:gridCol>
              </a:tblGrid>
              <a:tr h="600551">
                <a:tc>
                  <a:txBody>
                    <a:bodyPr/>
                    <a:lstStyle/>
                    <a:p>
                      <a:r>
                        <a:rPr lang="en-US" dirty="0" smtClean="0"/>
                        <a:t>Coupon thickness</a:t>
                      </a:r>
                    </a:p>
                    <a:p>
                      <a:r>
                        <a:rPr lang="en-US" dirty="0" smtClean="0"/>
                        <a:t>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Avg.</a:t>
                      </a:r>
                    </a:p>
                    <a:p>
                      <a:r>
                        <a:rPr lang="en-US" dirty="0" smtClean="0"/>
                        <a:t>platelets/coupon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34252"/>
                  </a:ext>
                </a:extLst>
              </a:tr>
              <a:tr h="385524"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622440"/>
                  </a:ext>
                </a:extLst>
              </a:tr>
              <a:tr h="385524">
                <a:tc>
                  <a:txBody>
                    <a:bodyPr/>
                    <a:lstStyle/>
                    <a:p>
                      <a:r>
                        <a:rPr lang="en-US" dirty="0" smtClean="0"/>
                        <a:t>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981271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-15501" y="6461006"/>
            <a:ext cx="190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0.5x0.5in platelets</a:t>
            </a:r>
            <a:endParaRPr lang="en-US" dirty="0"/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0190" flipH="1">
            <a:off x="1071209" y="4426554"/>
            <a:ext cx="722652" cy="8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9607" flipH="1" flipV="1">
            <a:off x="6747380" y="5922095"/>
            <a:ext cx="722652" cy="8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830233" y="1914107"/>
            <a:ext cx="3083397" cy="1754326"/>
            <a:chOff x="4856955" y="1927269"/>
            <a:chExt cx="3083397" cy="1754326"/>
          </a:xfrm>
        </p:grpSpPr>
        <p:sp>
          <p:nvSpPr>
            <p:cNvPr id="37" name="Right Arrow 36"/>
            <p:cNvSpPr/>
            <p:nvPr/>
          </p:nvSpPr>
          <p:spPr>
            <a:xfrm rot="10800000">
              <a:off x="4856955" y="2064312"/>
              <a:ext cx="316605" cy="10403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 flipH="1">
              <a:off x="5193909" y="1927269"/>
              <a:ext cx="2746443" cy="17543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Less intra-coupon variability of platelets alignment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Less inter-coupon variability of platelets alignment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33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coupon thickness effect on tensile properties (stochastic system): </a:t>
            </a:r>
            <a:br>
              <a:rPr lang="en-US" sz="3200" dirty="0" smtClean="0"/>
            </a:br>
            <a:r>
              <a:rPr lang="en-US" sz="3200" dirty="0" smtClean="0"/>
              <a:t>experimental &amp; simulated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28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8918" y="1737787"/>
            <a:ext cx="1744515" cy="5107172"/>
            <a:chOff x="-705990" y="339197"/>
            <a:chExt cx="2708419" cy="7929058"/>
          </a:xfrm>
        </p:grpSpPr>
        <p:grpSp>
          <p:nvGrpSpPr>
            <p:cNvPr id="30" name="Group 29"/>
            <p:cNvGrpSpPr/>
            <p:nvPr/>
          </p:nvGrpSpPr>
          <p:grpSpPr>
            <a:xfrm>
              <a:off x="-705990" y="5465484"/>
              <a:ext cx="1140168" cy="1911296"/>
              <a:chOff x="318273" y="3817107"/>
              <a:chExt cx="843922" cy="1414690"/>
            </a:xfrm>
          </p:grpSpPr>
          <p:cxnSp>
            <p:nvCxnSpPr>
              <p:cNvPr id="77" name="Straight Arrow Connector 76"/>
              <p:cNvCxnSpPr/>
              <p:nvPr/>
            </p:nvCxnSpPr>
            <p:spPr>
              <a:xfrm>
                <a:off x="479400" y="4868107"/>
                <a:ext cx="458684" cy="0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765779" y="4842750"/>
                <a:ext cx="396416" cy="389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1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Arrow Connector 78"/>
              <p:cNvCxnSpPr/>
              <p:nvPr/>
            </p:nvCxnSpPr>
            <p:spPr>
              <a:xfrm flipV="1">
                <a:off x="494641" y="4157202"/>
                <a:ext cx="0" cy="700049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318273" y="3817107"/>
                <a:ext cx="396416" cy="389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1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1" name="Straight Arrow Connector 80"/>
              <p:cNvCxnSpPr/>
              <p:nvPr/>
            </p:nvCxnSpPr>
            <p:spPr>
              <a:xfrm flipV="1">
                <a:off x="491093" y="4650618"/>
                <a:ext cx="262993" cy="215948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620780" y="4300639"/>
                <a:ext cx="396416" cy="389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1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-410754" y="339197"/>
              <a:ext cx="2413183" cy="7929058"/>
              <a:chOff x="-1398636" y="-88747"/>
              <a:chExt cx="2413183" cy="7929058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-1358894" y="-88747"/>
                <a:ext cx="2373441" cy="7929058"/>
                <a:chOff x="-1358894" y="-88747"/>
                <a:chExt cx="2373441" cy="7929058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-586426" y="160340"/>
                  <a:ext cx="1600973" cy="7679971"/>
                  <a:chOff x="361874" y="1156333"/>
                  <a:chExt cx="1184998" cy="5684512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361874" y="1487212"/>
                    <a:ext cx="1184998" cy="5353633"/>
                    <a:chOff x="1551426" y="1619592"/>
                    <a:chExt cx="1184998" cy="5353633"/>
                  </a:xfrm>
                </p:grpSpPr>
                <p:grpSp>
                  <p:nvGrpSpPr>
                    <p:cNvPr id="41" name="Group 40"/>
                    <p:cNvGrpSpPr/>
                    <p:nvPr/>
                  </p:nvGrpSpPr>
                  <p:grpSpPr>
                    <a:xfrm>
                      <a:off x="1551426" y="1619592"/>
                      <a:ext cx="1184998" cy="5353633"/>
                      <a:chOff x="2340910" y="1703754"/>
                      <a:chExt cx="1184998" cy="5353633"/>
                    </a:xfrm>
                  </p:grpSpPr>
                  <p:grpSp>
                    <p:nvGrpSpPr>
                      <p:cNvPr id="56" name="Group 55"/>
                      <p:cNvGrpSpPr/>
                      <p:nvPr/>
                    </p:nvGrpSpPr>
                    <p:grpSpPr>
                      <a:xfrm>
                        <a:off x="2340910" y="1703754"/>
                        <a:ext cx="1002853" cy="5313454"/>
                        <a:chOff x="906683" y="1034790"/>
                        <a:chExt cx="1088022" cy="5764708"/>
                      </a:xfrm>
                    </p:grpSpPr>
                    <p:grpSp>
                      <p:nvGrpSpPr>
                        <p:cNvPr id="59" name="Group 58"/>
                        <p:cNvGrpSpPr/>
                        <p:nvPr/>
                      </p:nvGrpSpPr>
                      <p:grpSpPr>
                        <a:xfrm>
                          <a:off x="906683" y="1034790"/>
                          <a:ext cx="823037" cy="4802833"/>
                          <a:chOff x="8410255" y="1612126"/>
                          <a:chExt cx="823037" cy="4802833"/>
                        </a:xfrm>
                      </p:grpSpPr>
                      <p:sp>
                        <p:nvSpPr>
                          <p:cNvPr id="70" name="Cube 69"/>
                          <p:cNvSpPr/>
                          <p:nvPr/>
                        </p:nvSpPr>
                        <p:spPr>
                          <a:xfrm>
                            <a:off x="8547492" y="5302483"/>
                            <a:ext cx="685800" cy="982980"/>
                          </a:xfrm>
                          <a:prstGeom prst="cube">
                            <a:avLst>
                              <a:gd name="adj" fmla="val 10008"/>
                            </a:avLst>
                          </a:prstGeom>
                          <a:solidFill>
                            <a:srgbClr val="C00000"/>
                          </a:solidFill>
                        </p:spPr>
                        <p:style>
                          <a:lnRef idx="1">
                            <a:schemeClr val="dk1"/>
                          </a:lnRef>
                          <a:fillRef idx="2">
                            <a:schemeClr val="dk1"/>
                          </a:fillRef>
                          <a:effectRef idx="1">
                            <a:schemeClr val="dk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grpSp>
                        <p:nvGrpSpPr>
                          <p:cNvPr id="71" name="Group 70"/>
                          <p:cNvGrpSpPr/>
                          <p:nvPr/>
                        </p:nvGrpSpPr>
                        <p:grpSpPr>
                          <a:xfrm>
                            <a:off x="8410255" y="1612126"/>
                            <a:ext cx="823037" cy="4802833"/>
                            <a:chOff x="8410255" y="1612126"/>
                            <a:chExt cx="823037" cy="4802833"/>
                          </a:xfrm>
                        </p:grpSpPr>
                        <p:sp>
                          <p:nvSpPr>
                            <p:cNvPr id="72" name="Cube 71"/>
                            <p:cNvSpPr/>
                            <p:nvPr/>
                          </p:nvSpPr>
                          <p:spPr>
                            <a:xfrm>
                              <a:off x="8547492" y="1612126"/>
                              <a:ext cx="685800" cy="982980"/>
                            </a:xfrm>
                            <a:prstGeom prst="cube">
                              <a:avLst>
                                <a:gd name="adj" fmla="val 10008"/>
                              </a:avLst>
                            </a:prstGeom>
                            <a:solidFill>
                              <a:srgbClr val="C00000"/>
                            </a:solidFill>
                          </p:spPr>
                          <p:style>
                            <a:lnRef idx="1">
                              <a:schemeClr val="dk1"/>
                            </a:lnRef>
                            <a:fillRef idx="2">
                              <a:schemeClr val="dk1"/>
                            </a:fillRef>
                            <a:effectRef idx="1">
                              <a:schemeClr val="dk1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grpSp>
                          <p:nvGrpSpPr>
                            <p:cNvPr id="73" name="Group 72"/>
                            <p:cNvGrpSpPr/>
                            <p:nvPr/>
                          </p:nvGrpSpPr>
                          <p:grpSpPr>
                            <a:xfrm>
                              <a:off x="8410255" y="1676613"/>
                              <a:ext cx="756682" cy="4738346"/>
                              <a:chOff x="8890315" y="1553310"/>
                              <a:chExt cx="756682" cy="4738346"/>
                            </a:xfrm>
                          </p:grpSpPr>
                          <p:sp>
                            <p:nvSpPr>
                              <p:cNvPr id="74" name="Cube 73"/>
                              <p:cNvSpPr/>
                              <p:nvPr/>
                            </p:nvSpPr>
                            <p:spPr>
                              <a:xfrm>
                                <a:off x="8956897" y="1553310"/>
                                <a:ext cx="690100" cy="4671027"/>
                              </a:xfrm>
                              <a:prstGeom prst="cube">
                                <a:avLst>
                                  <a:gd name="adj" fmla="val 10008"/>
                                </a:avLst>
                              </a:prstGeom>
                            </p:spPr>
                            <p:style>
                              <a:lnRef idx="1">
                                <a:schemeClr val="dk1"/>
                              </a:lnRef>
                              <a:fillRef idx="2">
                                <a:schemeClr val="dk1"/>
                              </a:fillRef>
                              <a:effectRef idx="1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5" name="Cube 74"/>
                              <p:cNvSpPr/>
                              <p:nvPr/>
                            </p:nvSpPr>
                            <p:spPr>
                              <a:xfrm>
                                <a:off x="8890315" y="1612126"/>
                                <a:ext cx="685800" cy="982980"/>
                              </a:xfrm>
                              <a:prstGeom prst="cube">
                                <a:avLst>
                                  <a:gd name="adj" fmla="val 10008"/>
                                </a:avLst>
                              </a:prstGeom>
                              <a:solidFill>
                                <a:srgbClr val="C00000"/>
                              </a:solidFill>
                            </p:spPr>
                            <p:style>
                              <a:lnRef idx="1">
                                <a:schemeClr val="dk1"/>
                              </a:lnRef>
                              <a:fillRef idx="2">
                                <a:schemeClr val="dk1"/>
                              </a:fillRef>
                              <a:effectRef idx="1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76" name="Cube 75"/>
                              <p:cNvSpPr/>
                              <p:nvPr/>
                            </p:nvSpPr>
                            <p:spPr>
                              <a:xfrm>
                                <a:off x="8890315" y="5308676"/>
                                <a:ext cx="685800" cy="982980"/>
                              </a:xfrm>
                              <a:prstGeom prst="cube">
                                <a:avLst>
                                  <a:gd name="adj" fmla="val 10008"/>
                                </a:avLst>
                              </a:prstGeom>
                              <a:solidFill>
                                <a:srgbClr val="C00000"/>
                              </a:solidFill>
                            </p:spPr>
                            <p:style>
                              <a:lnRef idx="1">
                                <a:schemeClr val="dk1"/>
                              </a:lnRef>
                              <a:fillRef idx="2">
                                <a:schemeClr val="dk1"/>
                              </a:fillRef>
                              <a:effectRef idx="1">
                                <a:schemeClr val="dk1"/>
                              </a:effectRef>
                              <a:fontRef idx="minor">
                                <a:schemeClr val="dk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60" name="Group 59"/>
                        <p:cNvGrpSpPr/>
                        <p:nvPr/>
                      </p:nvGrpSpPr>
                      <p:grpSpPr>
                        <a:xfrm>
                          <a:off x="987915" y="5863463"/>
                          <a:ext cx="603419" cy="737055"/>
                          <a:chOff x="6081416" y="7710096"/>
                          <a:chExt cx="603419" cy="737055"/>
                        </a:xfrm>
                      </p:grpSpPr>
                      <p:grpSp>
                        <p:nvGrpSpPr>
                          <p:cNvPr id="66" name="Group 65"/>
                          <p:cNvGrpSpPr/>
                          <p:nvPr/>
                        </p:nvGrpSpPr>
                        <p:grpSpPr>
                          <a:xfrm rot="5400000">
                            <a:off x="6014598" y="7776914"/>
                            <a:ext cx="737055" cy="603419"/>
                            <a:chOff x="8617629" y="1700669"/>
                            <a:chExt cx="737055" cy="886665"/>
                          </a:xfrm>
                        </p:grpSpPr>
                        <p:cxnSp>
                          <p:nvCxnSpPr>
                            <p:cNvPr id="68" name="Straight Arrow Connector 67"/>
                            <p:cNvCxnSpPr/>
                            <p:nvPr/>
                          </p:nvCxnSpPr>
                          <p:spPr>
                            <a:xfrm rot="16200000" flipH="1">
                              <a:off x="8852183" y="2126130"/>
                              <a:ext cx="850921" cy="0"/>
                            </a:xfrm>
                            <a:prstGeom prst="straightConnector1">
                              <a:avLst/>
                            </a:prstGeom>
                            <a:ln w="6350">
                              <a:solidFill>
                                <a:schemeClr val="tx1"/>
                              </a:solidFill>
                              <a:headEnd type="arrow" w="med" len="med"/>
                              <a:tailEnd type="arrow" w="med" len="med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69" name="Straight Connector 68"/>
                            <p:cNvCxnSpPr/>
                            <p:nvPr/>
                          </p:nvCxnSpPr>
                          <p:spPr>
                            <a:xfrm rot="16200000">
                              <a:off x="8986157" y="2218807"/>
                              <a:ext cx="0" cy="737055"/>
                            </a:xfrm>
                            <a:prstGeom prst="line">
                              <a:avLst/>
                            </a:prstGeom>
                            <a:ln w="31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67" name="TextBox 66"/>
                          <p:cNvSpPr txBox="1"/>
                          <p:nvPr/>
                        </p:nvSpPr>
                        <p:spPr>
                          <a:xfrm>
                            <a:off x="6144825" y="7957242"/>
                            <a:ext cx="430082" cy="42208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600" b="1" i="1" dirty="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w</a:t>
                            </a:r>
                            <a:endParaRPr lang="en-US" sz="1600" b="1" i="1" dirty="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1" name="Group 60"/>
                        <p:cNvGrpSpPr/>
                        <p:nvPr/>
                      </p:nvGrpSpPr>
                      <p:grpSpPr>
                        <a:xfrm>
                          <a:off x="1378096" y="5783502"/>
                          <a:ext cx="616609" cy="1015996"/>
                          <a:chOff x="6385312" y="6064754"/>
                          <a:chExt cx="616609" cy="1015996"/>
                        </a:xfrm>
                      </p:grpSpPr>
                      <p:cxnSp>
                        <p:nvCxnSpPr>
                          <p:cNvPr id="62" name="Straight Connector 61"/>
                          <p:cNvCxnSpPr/>
                          <p:nvPr/>
                        </p:nvCxnSpPr>
                        <p:spPr>
                          <a:xfrm>
                            <a:off x="6685986" y="6064754"/>
                            <a:ext cx="0" cy="719628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3" name="Straight Connector 62"/>
                          <p:cNvCxnSpPr/>
                          <p:nvPr/>
                        </p:nvCxnSpPr>
                        <p:spPr>
                          <a:xfrm>
                            <a:off x="6622577" y="6106276"/>
                            <a:ext cx="0" cy="796325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4" name="Straight Arrow Connector 63"/>
                          <p:cNvCxnSpPr/>
                          <p:nvPr/>
                        </p:nvCxnSpPr>
                        <p:spPr>
                          <a:xfrm flipV="1">
                            <a:off x="6385312" y="6881770"/>
                            <a:ext cx="205664" cy="198980"/>
                          </a:xfrm>
                          <a:prstGeom prst="straightConnector1">
                            <a:avLst/>
                          </a:prstGeom>
                          <a:ln w="3175">
                            <a:solidFill>
                              <a:schemeClr val="tx1"/>
                            </a:solidFill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5" name="Straight Arrow Connector 64"/>
                          <p:cNvCxnSpPr/>
                          <p:nvPr/>
                        </p:nvCxnSpPr>
                        <p:spPr>
                          <a:xfrm flipH="1">
                            <a:off x="6713223" y="6425932"/>
                            <a:ext cx="288698" cy="291353"/>
                          </a:xfrm>
                          <a:prstGeom prst="straightConnector1">
                            <a:avLst/>
                          </a:prstGeom>
                          <a:ln w="3175">
                            <a:solidFill>
                              <a:schemeClr val="tx1"/>
                            </a:solidFill>
                            <a:headEnd type="none" w="med" len="med"/>
                            <a:tailEnd type="arrow" w="med" len="med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57" name="TextBox 56"/>
                      <p:cNvSpPr txBox="1"/>
                      <p:nvPr/>
                    </p:nvSpPr>
                    <p:spPr>
                      <a:xfrm>
                        <a:off x="2981369" y="6668339"/>
                        <a:ext cx="244086" cy="38904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b="1" i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</a:t>
                        </a:r>
                      </a:p>
                    </p:txBody>
                  </p:sp>
                  <p:pic>
                    <p:nvPicPr>
                      <p:cNvPr id="58" name="Picture 5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 t="6466"/>
                      <a:stretch/>
                    </p:blipFill>
                    <p:spPr bwMode="auto">
                      <a:xfrm rot="16200000">
                        <a:off x="1985344" y="3707846"/>
                        <a:ext cx="2628188" cy="452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42" name="Rectangle 41"/>
                    <p:cNvSpPr/>
                    <p:nvPr/>
                  </p:nvSpPr>
                  <p:spPr>
                    <a:xfrm>
                      <a:off x="1612795" y="2750238"/>
                      <a:ext cx="562708" cy="2229339"/>
                    </a:xfrm>
                    <a:prstGeom prst="rect">
                      <a:avLst/>
                    </a:prstGeom>
                    <a:pattFill prst="divot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  <a:ln>
                      <a:solidFill>
                        <a:srgbClr val="FF0000"/>
                      </a:solidFill>
                      <a:prstDash val="lgDashDot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1617400" y="2992904"/>
                      <a:ext cx="573986" cy="1714500"/>
                      <a:chOff x="5573042" y="2715588"/>
                      <a:chExt cx="573986" cy="1714500"/>
                    </a:xfrm>
                  </p:grpSpPr>
                  <p:grpSp>
                    <p:nvGrpSpPr>
                      <p:cNvPr id="44" name="Group 43"/>
                      <p:cNvGrpSpPr/>
                      <p:nvPr/>
                    </p:nvGrpSpPr>
                    <p:grpSpPr>
                      <a:xfrm>
                        <a:off x="6043345" y="2715588"/>
                        <a:ext cx="103683" cy="1714500"/>
                        <a:chOff x="2088760" y="2984500"/>
                        <a:chExt cx="103683" cy="1714500"/>
                      </a:xfrm>
                    </p:grpSpPr>
                    <p:cxnSp>
                      <p:nvCxnSpPr>
                        <p:cNvPr id="51" name="Straight Connector 50"/>
                        <p:cNvCxnSpPr/>
                        <p:nvPr/>
                      </p:nvCxnSpPr>
                      <p:spPr>
                        <a:xfrm flipH="1">
                          <a:off x="2088760" y="46990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/>
                        <p:cNvCxnSpPr/>
                        <p:nvPr/>
                      </p:nvCxnSpPr>
                      <p:spPr>
                        <a:xfrm flipH="1">
                          <a:off x="2097661" y="42799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/>
                        <p:cNvCxnSpPr/>
                        <p:nvPr/>
                      </p:nvCxnSpPr>
                      <p:spPr>
                        <a:xfrm flipH="1">
                          <a:off x="2088760" y="3856504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/>
                        <p:cNvCxnSpPr/>
                        <p:nvPr/>
                      </p:nvCxnSpPr>
                      <p:spPr>
                        <a:xfrm flipH="1">
                          <a:off x="2088760" y="34036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" name="Straight Connector 54"/>
                        <p:cNvCxnSpPr/>
                        <p:nvPr/>
                      </p:nvCxnSpPr>
                      <p:spPr>
                        <a:xfrm flipH="1">
                          <a:off x="2088761" y="29845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5" name="Group 44"/>
                      <p:cNvGrpSpPr/>
                      <p:nvPr/>
                    </p:nvGrpSpPr>
                    <p:grpSpPr>
                      <a:xfrm>
                        <a:off x="5573042" y="2715588"/>
                        <a:ext cx="103683" cy="1714500"/>
                        <a:chOff x="2088760" y="2984500"/>
                        <a:chExt cx="103683" cy="1714500"/>
                      </a:xfrm>
                    </p:grpSpPr>
                    <p:cxnSp>
                      <p:nvCxnSpPr>
                        <p:cNvPr id="46" name="Straight Connector 45"/>
                        <p:cNvCxnSpPr/>
                        <p:nvPr/>
                      </p:nvCxnSpPr>
                      <p:spPr>
                        <a:xfrm flipH="1">
                          <a:off x="2088760" y="46990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" name="Straight Connector 46"/>
                        <p:cNvCxnSpPr/>
                        <p:nvPr/>
                      </p:nvCxnSpPr>
                      <p:spPr>
                        <a:xfrm flipH="1">
                          <a:off x="2097661" y="42799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Straight Connector 47"/>
                        <p:cNvCxnSpPr/>
                        <p:nvPr/>
                      </p:nvCxnSpPr>
                      <p:spPr>
                        <a:xfrm flipH="1">
                          <a:off x="2088760" y="3856504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" name="Straight Connector 48"/>
                        <p:cNvCxnSpPr/>
                        <p:nvPr/>
                      </p:nvCxnSpPr>
                      <p:spPr>
                        <a:xfrm flipH="1">
                          <a:off x="2088760" y="34036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/>
                        <p:cNvCxnSpPr/>
                        <p:nvPr/>
                      </p:nvCxnSpPr>
                      <p:spPr>
                        <a:xfrm flipH="1">
                          <a:off x="2088761" y="2984500"/>
                          <a:ext cx="94782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sp>
                <p:nvSpPr>
                  <p:cNvPr id="40" name="Up Arrow 39"/>
                  <p:cNvSpPr/>
                  <p:nvPr/>
                </p:nvSpPr>
                <p:spPr>
                  <a:xfrm>
                    <a:off x="450202" y="1156333"/>
                    <a:ext cx="643729" cy="227295"/>
                  </a:xfrm>
                  <a:prstGeom prst="upArrow">
                    <a:avLst>
                      <a:gd name="adj1" fmla="val 50000"/>
                      <a:gd name="adj2" fmla="val 42422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-1358894" y="-88747"/>
                      <a:ext cx="735119" cy="4942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l-GR" sz="22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l-GR" sz="22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22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𝝐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𝟏𝟏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2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5" name="TextBox 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358894" y="-88747"/>
                      <a:ext cx="735119" cy="49427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16883" b="-40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-950780" y="1940341"/>
                  <a:ext cx="0" cy="3369281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-1122171" y="1930033"/>
                  <a:ext cx="53574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-1078386" y="5322101"/>
                  <a:ext cx="535745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/>
              <p:cNvSpPr txBox="1"/>
              <p:nvPr/>
            </p:nvSpPr>
            <p:spPr>
              <a:xfrm>
                <a:off x="-1398636" y="3528607"/>
                <a:ext cx="480820" cy="525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endParaRPr lang="en-US" sz="16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376557" y="1941712"/>
            <a:ext cx="8495581" cy="4903247"/>
            <a:chOff x="3011327" y="1908891"/>
            <a:chExt cx="8495581" cy="4903247"/>
          </a:xfrm>
        </p:grpSpPr>
        <p:graphicFrame>
          <p:nvGraphicFramePr>
            <p:cNvPr id="84" name="Chart 8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9777809"/>
                </p:ext>
              </p:extLst>
            </p:nvPr>
          </p:nvGraphicFramePr>
          <p:xfrm>
            <a:off x="3492453" y="1908891"/>
            <a:ext cx="6931188" cy="38691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/>
            <a:srcRect l="13714" t="14780" r="7501" b="5343"/>
            <a:stretch>
              <a:fillRect/>
            </a:stretch>
          </p:blipFill>
          <p:spPr>
            <a:xfrm>
              <a:off x="3011327" y="5159212"/>
              <a:ext cx="1415704" cy="1652926"/>
            </a:xfrm>
            <a:custGeom>
              <a:avLst/>
              <a:gdLst>
                <a:gd name="connsiteX0" fmla="*/ 0 w 1647477"/>
                <a:gd name="connsiteY0" fmla="*/ 0 h 1923535"/>
                <a:gd name="connsiteX1" fmla="*/ 1647477 w 1647477"/>
                <a:gd name="connsiteY1" fmla="*/ 0 h 1923535"/>
                <a:gd name="connsiteX2" fmla="*/ 1647477 w 1647477"/>
                <a:gd name="connsiteY2" fmla="*/ 1923535 h 1923535"/>
                <a:gd name="connsiteX3" fmla="*/ 0 w 1647477"/>
                <a:gd name="connsiteY3" fmla="*/ 1923535 h 192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477" h="1923535">
                  <a:moveTo>
                    <a:pt x="0" y="0"/>
                  </a:moveTo>
                  <a:lnTo>
                    <a:pt x="1647477" y="0"/>
                  </a:lnTo>
                  <a:lnTo>
                    <a:pt x="1647477" y="1923535"/>
                  </a:lnTo>
                  <a:lnTo>
                    <a:pt x="0" y="192353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8900"/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/>
            <a:srcRect l="12557" t="20529" r="19545" b="12625"/>
            <a:stretch>
              <a:fillRect/>
            </a:stretch>
          </p:blipFill>
          <p:spPr>
            <a:xfrm>
              <a:off x="10091203" y="4985579"/>
              <a:ext cx="1415705" cy="1652926"/>
            </a:xfrm>
            <a:custGeom>
              <a:avLst/>
              <a:gdLst>
                <a:gd name="connsiteX0" fmla="*/ 0 w 1647477"/>
                <a:gd name="connsiteY0" fmla="*/ 0 h 1923535"/>
                <a:gd name="connsiteX1" fmla="*/ 1647477 w 1647477"/>
                <a:gd name="connsiteY1" fmla="*/ 0 h 1923535"/>
                <a:gd name="connsiteX2" fmla="*/ 1647477 w 1647477"/>
                <a:gd name="connsiteY2" fmla="*/ 1923535 h 1923535"/>
                <a:gd name="connsiteX3" fmla="*/ 0 w 1647477"/>
                <a:gd name="connsiteY3" fmla="*/ 1923535 h 192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477" h="1923535">
                  <a:moveTo>
                    <a:pt x="0" y="0"/>
                  </a:moveTo>
                  <a:lnTo>
                    <a:pt x="1647477" y="0"/>
                  </a:lnTo>
                  <a:lnTo>
                    <a:pt x="1647477" y="1923535"/>
                  </a:lnTo>
                  <a:lnTo>
                    <a:pt x="0" y="192353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457200"/>
          </p:spPr>
        </p:pic>
        <p:sp>
          <p:nvSpPr>
            <p:cNvPr id="88" name="Right Arrow 87"/>
            <p:cNvSpPr/>
            <p:nvPr/>
          </p:nvSpPr>
          <p:spPr>
            <a:xfrm>
              <a:off x="4948214" y="6201303"/>
              <a:ext cx="4729186" cy="40773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670573" y="3922339"/>
            <a:ext cx="2403129" cy="1034948"/>
            <a:chOff x="0" y="0"/>
            <a:chExt cx="2403129" cy="1034948"/>
          </a:xfrm>
        </p:grpSpPr>
        <p:grpSp>
          <p:nvGrpSpPr>
            <p:cNvPr id="97" name="Group 96"/>
            <p:cNvGrpSpPr/>
            <p:nvPr/>
          </p:nvGrpSpPr>
          <p:grpSpPr>
            <a:xfrm>
              <a:off x="84282" y="83023"/>
              <a:ext cx="2318847" cy="788632"/>
              <a:chOff x="84282" y="83023"/>
              <a:chExt cx="2318847" cy="788632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84282" y="133003"/>
                <a:ext cx="207819" cy="2078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4282" y="459970"/>
                <a:ext cx="207819" cy="2078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1" name="TextBox 5"/>
              <p:cNvSpPr txBox="1"/>
              <p:nvPr/>
            </p:nvSpPr>
            <p:spPr>
              <a:xfrm>
                <a:off x="408478" y="83023"/>
                <a:ext cx="12298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</p:txBody>
          </p:sp>
          <p:sp>
            <p:nvSpPr>
              <p:cNvPr id="102" name="TextBox 6"/>
              <p:cNvSpPr txBox="1"/>
              <p:nvPr/>
            </p:nvSpPr>
            <p:spPr>
              <a:xfrm>
                <a:off x="408478" y="409990"/>
                <a:ext cx="19946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Simulation </a:t>
                </a:r>
                <a:endParaRPr lang="en-US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3D-stress/3D-damage)</a:t>
                </a:r>
              </a:p>
            </p:txBody>
          </p:sp>
        </p:grpSp>
        <p:sp>
          <p:nvSpPr>
            <p:cNvPr id="98" name="Rectangle 97"/>
            <p:cNvSpPr/>
            <p:nvPr/>
          </p:nvSpPr>
          <p:spPr>
            <a:xfrm>
              <a:off x="0" y="0"/>
              <a:ext cx="2403129" cy="1034948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256246" y="3572090"/>
            <a:ext cx="190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0.5x0.5in platelets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Effect of increased platelet length </a:t>
            </a:r>
            <a:br>
              <a:rPr lang="en-US" sz="3200" dirty="0" smtClean="0"/>
            </a:br>
            <a:r>
              <a:rPr lang="en-US" sz="3200" dirty="0" smtClean="0"/>
              <a:t>on stiffness &amp; strength </a:t>
            </a:r>
            <a:br>
              <a:rPr lang="en-US" sz="3200" dirty="0" smtClean="0"/>
            </a:br>
            <a:r>
              <a:rPr lang="en-US" sz="3200" dirty="0" smtClean="0"/>
              <a:t>of stochastic system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29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597420" y="4206314"/>
            <a:ext cx="4271236" cy="2515160"/>
            <a:chOff x="747218" y="2230959"/>
            <a:chExt cx="4271236" cy="2515160"/>
          </a:xfrm>
        </p:grpSpPr>
        <p:grpSp>
          <p:nvGrpSpPr>
            <p:cNvPr id="54" name="Group 53"/>
            <p:cNvGrpSpPr/>
            <p:nvPr/>
          </p:nvGrpSpPr>
          <p:grpSpPr>
            <a:xfrm>
              <a:off x="986532" y="2230959"/>
              <a:ext cx="4031922" cy="2286000"/>
              <a:chOff x="343503" y="1844367"/>
              <a:chExt cx="4031922" cy="228600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1341498" y="2080785"/>
                <a:ext cx="503724" cy="121351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3744726" y="1844367"/>
                <a:ext cx="630699" cy="228600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2440695" y="1952012"/>
                <a:ext cx="623716" cy="1694471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343503" y="2078237"/>
                <a:ext cx="428875" cy="88696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</p:grpSp>
        <p:sp>
          <p:nvSpPr>
            <p:cNvPr id="55" name="Right Arrow 54"/>
            <p:cNvSpPr/>
            <p:nvPr/>
          </p:nvSpPr>
          <p:spPr>
            <a:xfrm>
              <a:off x="757459" y="4129328"/>
              <a:ext cx="4081241" cy="61679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i="1" dirty="0" smtClean="0"/>
                <a:t>Efficiency </a:t>
              </a:r>
              <a:r>
                <a:rPr lang="en-US" sz="2200" b="1" i="1" dirty="0"/>
                <a:t>of Stress </a:t>
              </a:r>
              <a:r>
                <a:rPr lang="en-US" sz="2200" b="1" i="1" dirty="0" smtClean="0"/>
                <a:t>Sharing</a:t>
              </a:r>
              <a:endParaRPr lang="en-US" sz="22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47218" y="3790607"/>
              <a:ext cx="36640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i="1" dirty="0" smtClean="0"/>
                <a:t>Platelets Length, </a:t>
              </a:r>
              <a:r>
                <a:rPr lang="en-US" sz="2200" b="1" i="1" dirty="0" err="1" smtClean="0"/>
                <a:t>L</a:t>
              </a:r>
              <a:r>
                <a:rPr lang="en-US" sz="2200" b="1" i="1" baseline="-25000" dirty="0" err="1" smtClean="0"/>
                <a:t>p</a:t>
              </a:r>
              <a:r>
                <a:rPr lang="en-US" sz="2200" b="1" i="1" dirty="0" smtClean="0"/>
                <a:t> (</a:t>
              </a:r>
              <a:r>
                <a:rPr lang="en-US" sz="2200" b="1" i="1" dirty="0" err="1" smtClean="0"/>
                <a:t>t</a:t>
              </a:r>
              <a:r>
                <a:rPr lang="en-US" sz="2200" b="1" i="1" baseline="-25000" dirty="0" err="1" smtClean="0"/>
                <a:t>p</a:t>
              </a:r>
              <a:r>
                <a:rPr lang="en-US" sz="2200" b="1" i="1" dirty="0" smtClean="0"/>
                <a:t>=</a:t>
              </a:r>
              <a:r>
                <a:rPr lang="en-US" sz="2200" b="1" i="1" dirty="0" err="1" smtClean="0"/>
                <a:t>const</a:t>
              </a:r>
              <a:r>
                <a:rPr lang="en-US" sz="2200" b="1" i="1" dirty="0" smtClean="0"/>
                <a:t>)</a:t>
              </a:r>
              <a:endParaRPr lang="en-US" sz="2200" b="1" i="1" baseline="-25000" dirty="0"/>
            </a:p>
          </p:txBody>
        </p:sp>
      </p:grpSp>
      <p:sp>
        <p:nvSpPr>
          <p:cNvPr id="68" name="Right Arrow 67"/>
          <p:cNvSpPr/>
          <p:nvPr/>
        </p:nvSpPr>
        <p:spPr>
          <a:xfrm rot="10800000">
            <a:off x="1574458" y="3852086"/>
            <a:ext cx="4081241" cy="4077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rcRect l="13714" t="14780" r="7501" b="5343"/>
          <a:stretch>
            <a:fillRect/>
          </a:stretch>
        </p:blipFill>
        <p:spPr>
          <a:xfrm>
            <a:off x="710679" y="1419855"/>
            <a:ext cx="2208536" cy="2578608"/>
          </a:xfrm>
          <a:custGeom>
            <a:avLst/>
            <a:gdLst>
              <a:gd name="connsiteX0" fmla="*/ 0 w 1647477"/>
              <a:gd name="connsiteY0" fmla="*/ 0 h 1923535"/>
              <a:gd name="connsiteX1" fmla="*/ 1647477 w 1647477"/>
              <a:gd name="connsiteY1" fmla="*/ 0 h 1923535"/>
              <a:gd name="connsiteX2" fmla="*/ 1647477 w 1647477"/>
              <a:gd name="connsiteY2" fmla="*/ 1923535 h 1923535"/>
              <a:gd name="connsiteX3" fmla="*/ 0 w 1647477"/>
              <a:gd name="connsiteY3" fmla="*/ 1923535 h 192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477" h="1923535">
                <a:moveTo>
                  <a:pt x="0" y="0"/>
                </a:moveTo>
                <a:lnTo>
                  <a:pt x="1647477" y="0"/>
                </a:lnTo>
                <a:lnTo>
                  <a:pt x="1647477" y="1923535"/>
                </a:lnTo>
                <a:lnTo>
                  <a:pt x="0" y="1923535"/>
                </a:lnTo>
                <a:close/>
              </a:path>
            </a:pathLst>
          </a:custGeom>
          <a:ln>
            <a:solidFill>
              <a:schemeClr val="tx1"/>
            </a:solidFill>
          </a:ln>
          <a:scene3d>
            <a:camera prst="isometricTopUp"/>
            <a:lightRig rig="threePt" dir="t"/>
          </a:scene3d>
          <a:sp3d extrusionH="82550"/>
        </p:spPr>
      </p:pic>
      <p:sp>
        <p:nvSpPr>
          <p:cNvPr id="71" name="TextBox 70"/>
          <p:cNvSpPr txBox="1"/>
          <p:nvPr/>
        </p:nvSpPr>
        <p:spPr>
          <a:xfrm>
            <a:off x="2625275" y="3442156"/>
            <a:ext cx="1952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/>
              <a:t>Platelets Count</a:t>
            </a:r>
            <a:endParaRPr lang="en-US" sz="2200" b="1" i="1" baseline="-25000" dirty="0"/>
          </a:p>
        </p:txBody>
      </p:sp>
      <p:grpSp>
        <p:nvGrpSpPr>
          <p:cNvPr id="96" name="Group 95"/>
          <p:cNvGrpSpPr/>
          <p:nvPr/>
        </p:nvGrpSpPr>
        <p:grpSpPr>
          <a:xfrm>
            <a:off x="3970033" y="1675260"/>
            <a:ext cx="3890750" cy="2687829"/>
            <a:chOff x="9869707" y="3199710"/>
            <a:chExt cx="3890750" cy="268782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rcRect l="13923" t="15056" r="30588" b="22712"/>
            <a:stretch>
              <a:fillRect/>
            </a:stretch>
          </p:blipFill>
          <p:spPr>
            <a:xfrm>
              <a:off x="10701989" y="3199710"/>
              <a:ext cx="2208537" cy="2578608"/>
            </a:xfrm>
            <a:custGeom>
              <a:avLst/>
              <a:gdLst>
                <a:gd name="connsiteX0" fmla="*/ 0 w 1647477"/>
                <a:gd name="connsiteY0" fmla="*/ 0 h 1923535"/>
                <a:gd name="connsiteX1" fmla="*/ 1647477 w 1647477"/>
                <a:gd name="connsiteY1" fmla="*/ 0 h 1923535"/>
                <a:gd name="connsiteX2" fmla="*/ 1647477 w 1647477"/>
                <a:gd name="connsiteY2" fmla="*/ 1923535 h 1923535"/>
                <a:gd name="connsiteX3" fmla="*/ 0 w 1647477"/>
                <a:gd name="connsiteY3" fmla="*/ 1923535 h 192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477" h="1923535">
                  <a:moveTo>
                    <a:pt x="0" y="0"/>
                  </a:moveTo>
                  <a:lnTo>
                    <a:pt x="1647477" y="0"/>
                  </a:lnTo>
                  <a:lnTo>
                    <a:pt x="1647477" y="1923535"/>
                  </a:lnTo>
                  <a:lnTo>
                    <a:pt x="0" y="192353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  <p:grpSp>
          <p:nvGrpSpPr>
            <p:cNvPr id="85" name="Group 84"/>
            <p:cNvGrpSpPr/>
            <p:nvPr/>
          </p:nvGrpSpPr>
          <p:grpSpPr>
            <a:xfrm>
              <a:off x="9869707" y="3290344"/>
              <a:ext cx="2744721" cy="2597195"/>
              <a:chOff x="2836707" y="1457797"/>
              <a:chExt cx="2744721" cy="2597195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2973540" y="1506591"/>
                <a:ext cx="2244441" cy="2394365"/>
                <a:chOff x="7649508" y="1756631"/>
                <a:chExt cx="2244441" cy="2394365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7659901" y="2865379"/>
                  <a:ext cx="2234048" cy="1285617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V="1">
                  <a:off x="7650432" y="1756631"/>
                  <a:ext cx="1955985" cy="110874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TextBox 87"/>
              <p:cNvSpPr txBox="1"/>
              <p:nvPr/>
            </p:nvSpPr>
            <p:spPr>
              <a:xfrm>
                <a:off x="5204402" y="368566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879677" y="1457797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836707" y="166175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76" name="Down Arrow 75"/>
            <p:cNvSpPr/>
            <p:nvPr/>
          </p:nvSpPr>
          <p:spPr>
            <a:xfrm>
              <a:off x="12375827" y="5012814"/>
              <a:ext cx="1384630" cy="477987"/>
            </a:xfrm>
            <a:prstGeom prst="downArrow">
              <a:avLst>
                <a:gd name="adj1" fmla="val 50000"/>
                <a:gd name="adj2" fmla="val 65587"/>
              </a:avLst>
            </a:prstGeom>
            <a:scene3d>
              <a:camera prst="isometricTopUp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Down Arrow 76"/>
            <p:cNvSpPr/>
            <p:nvPr/>
          </p:nvSpPr>
          <p:spPr>
            <a:xfrm flipV="1">
              <a:off x="9999348" y="3567779"/>
              <a:ext cx="1384630" cy="477987"/>
            </a:xfrm>
            <a:prstGeom prst="downArrow">
              <a:avLst>
                <a:gd name="adj1" fmla="val 50000"/>
                <a:gd name="adj2" fmla="val 65587"/>
              </a:avLst>
            </a:prstGeom>
            <a:scene3d>
              <a:camera prst="isometricTopUp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ight Arrow 93"/>
          <p:cNvSpPr/>
          <p:nvPr/>
        </p:nvSpPr>
        <p:spPr>
          <a:xfrm>
            <a:off x="8472320" y="4976334"/>
            <a:ext cx="868246" cy="10403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/>
          <p:cNvSpPr/>
          <p:nvPr/>
        </p:nvSpPr>
        <p:spPr>
          <a:xfrm>
            <a:off x="8369640" y="2501416"/>
            <a:ext cx="868246" cy="10403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9646564" y="4978970"/>
            <a:ext cx="2366092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Improved Performance</a:t>
            </a:r>
            <a:endParaRPr lang="en-US" b="1" dirty="0"/>
          </a:p>
        </p:txBody>
      </p:sp>
      <p:sp>
        <p:nvSpPr>
          <p:cNvPr id="98" name="Rectangle 97"/>
          <p:cNvSpPr/>
          <p:nvPr/>
        </p:nvSpPr>
        <p:spPr>
          <a:xfrm>
            <a:off x="9579165" y="2504052"/>
            <a:ext cx="2366092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Increased Variability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68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Hierarchical subordination in a </a:t>
            </a:r>
            <a:r>
              <a:rPr lang="en-US" sz="3200" dirty="0" err="1"/>
              <a:t>prepreg</a:t>
            </a:r>
            <a:r>
              <a:rPr lang="en-US" sz="3200" dirty="0"/>
              <a:t> molded composite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32133" y="1770201"/>
            <a:ext cx="11486692" cy="4045718"/>
            <a:chOff x="232133" y="1770201"/>
            <a:chExt cx="11486692" cy="4045718"/>
          </a:xfrm>
        </p:grpSpPr>
        <p:grpSp>
          <p:nvGrpSpPr>
            <p:cNvPr id="5" name="Group 4"/>
            <p:cNvGrpSpPr/>
            <p:nvPr/>
          </p:nvGrpSpPr>
          <p:grpSpPr>
            <a:xfrm>
              <a:off x="232133" y="1770201"/>
              <a:ext cx="11486692" cy="3770476"/>
              <a:chOff x="-344920" y="1948836"/>
              <a:chExt cx="12497671" cy="4102327"/>
            </a:xfrm>
          </p:grpSpPr>
          <p:pic>
            <p:nvPicPr>
              <p:cNvPr id="6" name="Picture 5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907" b="36458"/>
              <a:stretch/>
            </p:blipFill>
            <p:spPr bwMode="auto">
              <a:xfrm>
                <a:off x="3355989" y="2752504"/>
                <a:ext cx="3143250" cy="22726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 rot="16200000">
                <a:off x="9904874" y="4043318"/>
                <a:ext cx="1517146" cy="70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Individual 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platelets</a:t>
                </a:r>
                <a:endParaRPr lang="en-US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009766" y="2136688"/>
                <a:ext cx="631708" cy="4688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200" b="1" i="1" u="sng" dirty="0" smtClean="0">
                    <a:latin typeface="+mj-lt"/>
                    <a:cs typeface="Times New Roman" panose="02020603050405020304" pitchFamily="18" charset="0"/>
                  </a:rPr>
                  <a:t>A-A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137570" y="5066932"/>
                <a:ext cx="3695633" cy="70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Semi-laminated structure of a platelet-stacked composite system</a:t>
                </a:r>
                <a:endParaRPr lang="en-US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8419152" y="3143258"/>
                <a:ext cx="1435925" cy="2609850"/>
                <a:chOff x="7989408" y="2333625"/>
                <a:chExt cx="1435925" cy="2609850"/>
              </a:xfrm>
            </p:grpSpPr>
            <p:pic>
              <p:nvPicPr>
                <p:cNvPr id="4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15579"/>
                <a:stretch/>
              </p:blipFill>
              <p:spPr bwMode="auto">
                <a:xfrm>
                  <a:off x="7989408" y="2333625"/>
                  <a:ext cx="1435925" cy="2609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7989408" y="2333625"/>
                  <a:ext cx="1435925" cy="260985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5993865" y="3755969"/>
                <a:ext cx="295500" cy="53708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454964" y="2413413"/>
                <a:ext cx="758813" cy="273062"/>
                <a:chOff x="3025221" y="1276350"/>
                <a:chExt cx="647700" cy="209551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025221" y="1381125"/>
                  <a:ext cx="6477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025221" y="1276350"/>
                  <a:ext cx="0" cy="20955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672921" y="1276350"/>
                  <a:ext cx="0" cy="20955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Rectangle 12"/>
              <p:cNvSpPr/>
              <p:nvPr/>
            </p:nvSpPr>
            <p:spPr>
              <a:xfrm>
                <a:off x="3436605" y="2009934"/>
                <a:ext cx="783444" cy="401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1 mm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07655" y="5186904"/>
                <a:ext cx="971806" cy="620413"/>
                <a:chOff x="6823221" y="4586948"/>
                <a:chExt cx="971806" cy="620413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6967885" y="4997810"/>
                  <a:ext cx="498835" cy="209551"/>
                  <a:chOff x="3988743" y="615428"/>
                  <a:chExt cx="647700" cy="209551"/>
                </a:xfrm>
              </p:grpSpPr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3988743" y="720203"/>
                    <a:ext cx="647700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3988743" y="615428"/>
                    <a:ext cx="0" cy="20955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4636443" y="615428"/>
                    <a:ext cx="0" cy="209551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6823221" y="4586948"/>
                  <a:ext cx="971806" cy="4018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+mj-lt"/>
                      <a:cs typeface="Times New Roman" panose="02020603050405020304" pitchFamily="18" charset="0"/>
                    </a:rPr>
                    <a:t>100 </a:t>
                  </a:r>
                  <a:r>
                    <a:rPr lang="el-GR" i="1" dirty="0" smtClean="0">
                      <a:latin typeface="+mj-lt"/>
                      <a:cs typeface="Times New Roman" panose="02020603050405020304" pitchFamily="18" charset="0"/>
                    </a:rPr>
                    <a:t>μ</a:t>
                  </a:r>
                  <a:r>
                    <a:rPr lang="en-US" dirty="0" smtClean="0">
                      <a:latin typeface="+mj-lt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5993865" y="4293052"/>
                <a:ext cx="2425287" cy="1460056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5993865" y="3143259"/>
                <a:ext cx="2425287" cy="600969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Right Brace 16"/>
              <p:cNvSpPr/>
              <p:nvPr/>
            </p:nvSpPr>
            <p:spPr>
              <a:xfrm>
                <a:off x="9982217" y="4494620"/>
                <a:ext cx="149289" cy="629959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Brace 17"/>
              <p:cNvSpPr/>
              <p:nvPr/>
            </p:nvSpPr>
            <p:spPr>
              <a:xfrm>
                <a:off x="9982217" y="3722700"/>
                <a:ext cx="149289" cy="629959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925294" y="2244842"/>
                <a:ext cx="1518251" cy="703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Individual </a:t>
                </a:r>
                <a:endParaRPr lang="en-US" dirty="0" smtClean="0"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fibers</a:t>
                </a:r>
                <a:endParaRPr lang="en-US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781265" y="2652646"/>
                <a:ext cx="387256" cy="109158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9168521" y="2652646"/>
                <a:ext cx="156728" cy="1522312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9481396" y="3746966"/>
                <a:ext cx="260116" cy="29854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0555790" y="1948836"/>
                <a:ext cx="1219200" cy="1269580"/>
                <a:chOff x="10126046" y="1139203"/>
                <a:chExt cx="1219200" cy="1269580"/>
              </a:xfrm>
            </p:grpSpPr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26046" y="1139203"/>
                  <a:ext cx="1219200" cy="1269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10647650" y="1690304"/>
                  <a:ext cx="16448" cy="6985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11235321" y="1518854"/>
                  <a:ext cx="16448" cy="6985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10664098" y="1528489"/>
                  <a:ext cx="596723" cy="17145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10642161" y="2207719"/>
                  <a:ext cx="596723" cy="17145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11289022" y="3315728"/>
                <a:ext cx="459664" cy="311676"/>
                <a:chOff x="3025221" y="1276350"/>
                <a:chExt cx="647700" cy="209551"/>
              </a:xfrm>
              <a:scene3d>
                <a:camera prst="orthographicFront">
                  <a:rot lat="900000" lon="18899981" rev="0"/>
                </a:camera>
                <a:lightRig rig="threePt" dir="t"/>
              </a:scene3d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3025221" y="1381125"/>
                  <a:ext cx="6477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025221" y="1276350"/>
                  <a:ext cx="0" cy="20955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672921" y="1276350"/>
                  <a:ext cx="0" cy="20955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Rectangle 24"/>
              <p:cNvSpPr/>
              <p:nvPr/>
            </p:nvSpPr>
            <p:spPr>
              <a:xfrm>
                <a:off x="11308262" y="3635842"/>
                <a:ext cx="844489" cy="401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20 </a:t>
                </a:r>
                <a:r>
                  <a:rPr lang="el-GR" i="1" dirty="0" smtClean="0">
                    <a:latin typeface="+mj-lt"/>
                    <a:cs typeface="Times New Roman" panose="02020603050405020304" pitchFamily="18" charset="0"/>
                  </a:rPr>
                  <a:t>μ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m</a:t>
                </a: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V="1">
                <a:off x="9168521" y="2618136"/>
                <a:ext cx="1700623" cy="34510"/>
              </a:xfrm>
              <a:prstGeom prst="straightConnector1">
                <a:avLst/>
              </a:prstGeom>
              <a:ln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9492439" y="2509572"/>
                <a:ext cx="1601403" cy="1225217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9739744" y="3021395"/>
                <a:ext cx="1923594" cy="1019231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44920" y="1997859"/>
                <a:ext cx="3514272" cy="4053304"/>
              </a:xfrm>
              <a:prstGeom prst="rect">
                <a:avLst/>
              </a:prstGeom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1401417" y="5446587"/>
              <a:ext cx="134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Macro-scale</a:t>
              </a:r>
              <a:endParaRPr lang="en-US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24193" y="5446587"/>
              <a:ext cx="1258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Meso</a:t>
              </a:r>
              <a:r>
                <a:rPr lang="en-US" b="1" dirty="0" smtClean="0"/>
                <a:t>-scale</a:t>
              </a:r>
              <a:endParaRPr lang="en-US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43376" y="5443737"/>
              <a:ext cx="1283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Micro-scale</a:t>
              </a:r>
              <a:endParaRPr lang="en-US" b="1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58413" y="6062699"/>
            <a:ext cx="10647249" cy="678654"/>
            <a:chOff x="258413" y="6062699"/>
            <a:chExt cx="10647249" cy="678654"/>
          </a:xfrm>
        </p:grpSpPr>
        <p:sp>
          <p:nvSpPr>
            <p:cNvPr id="52" name="Rectangle 51"/>
            <p:cNvSpPr/>
            <p:nvPr/>
          </p:nvSpPr>
          <p:spPr>
            <a:xfrm>
              <a:off x="258413" y="6122504"/>
              <a:ext cx="2790353" cy="61884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Macro-scale effective properties</a:t>
              </a:r>
              <a:endParaRPr lang="en-US" b="1" dirty="0"/>
            </a:p>
          </p:txBody>
        </p:sp>
        <p:sp>
          <p:nvSpPr>
            <p:cNvPr id="53" name="Left Arrow 52"/>
            <p:cNvSpPr/>
            <p:nvPr/>
          </p:nvSpPr>
          <p:spPr>
            <a:xfrm>
              <a:off x="3149510" y="6122504"/>
              <a:ext cx="538378" cy="584899"/>
            </a:xfrm>
            <a:prstGeom prst="leftArrow">
              <a:avLst>
                <a:gd name="adj1" fmla="val 50000"/>
                <a:gd name="adj2" fmla="val 2960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21918" y="6076187"/>
              <a:ext cx="3578520" cy="61884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Complex </a:t>
              </a:r>
              <a:r>
                <a:rPr lang="en-US" b="1" dirty="0" err="1" smtClean="0"/>
                <a:t>meso</a:t>
              </a:r>
              <a:r>
                <a:rPr lang="en-US" b="1" dirty="0" smtClean="0"/>
                <a:t>-scale interactions between large number of platelets</a:t>
              </a:r>
              <a:endParaRPr lang="en-US" b="1" dirty="0"/>
            </a:p>
          </p:txBody>
        </p:sp>
        <p:sp>
          <p:nvSpPr>
            <p:cNvPr id="56" name="Left Arrow 55"/>
            <p:cNvSpPr/>
            <p:nvPr/>
          </p:nvSpPr>
          <p:spPr>
            <a:xfrm>
              <a:off x="7515943" y="6109016"/>
              <a:ext cx="483861" cy="584899"/>
            </a:xfrm>
            <a:prstGeom prst="leftArrow">
              <a:avLst>
                <a:gd name="adj1" fmla="val 50000"/>
                <a:gd name="adj2" fmla="val 29609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15309" y="6062699"/>
              <a:ext cx="2790353" cy="61884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Composite </a:t>
              </a:r>
              <a:r>
                <a:rPr lang="en-US" b="1" dirty="0" err="1" smtClean="0"/>
                <a:t>meso</a:t>
              </a:r>
              <a:r>
                <a:rPr lang="en-US" b="1" dirty="0" smtClean="0"/>
                <a:t>-structure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914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Case-study: platelet length effect on performance characteristics of a stochastic system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30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69214" y="2477308"/>
            <a:ext cx="5241615" cy="2732080"/>
            <a:chOff x="293014" y="2357290"/>
            <a:chExt cx="5241615" cy="27320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14" y="2357290"/>
              <a:ext cx="4278894" cy="257234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94479" y="2979192"/>
              <a:ext cx="5140150" cy="2110178"/>
              <a:chOff x="6846079" y="3093492"/>
              <a:chExt cx="5140150" cy="2110178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10440470" y="4754092"/>
                <a:ext cx="443934" cy="366784"/>
              </a:xfrm>
              <a:prstGeom prst="line">
                <a:avLst/>
              </a:prstGeom>
              <a:ln w="3175">
                <a:headEnd type="stealth" w="lg" len="lg"/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0403417" y="4969975"/>
                <a:ext cx="0" cy="233695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0915849" y="4549114"/>
                <a:ext cx="0" cy="233695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846079" y="3093492"/>
                <a:ext cx="0" cy="233695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890216" y="3257244"/>
                <a:ext cx="3500741" cy="1863632"/>
              </a:xfrm>
              <a:prstGeom prst="line">
                <a:avLst/>
              </a:prstGeom>
              <a:ln w="3175">
                <a:headEnd type="stealth" w="lg" len="lg"/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10717933" y="4826548"/>
                <a:ext cx="12682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25.2mm (</a:t>
                </a:r>
                <a:r>
                  <a:rPr lang="en-US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~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1in)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579421">
                <a:off x="7717614" y="4093283"/>
                <a:ext cx="14029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151.9 mm (</a:t>
                </a:r>
                <a:r>
                  <a:rPr lang="en-US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~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6in)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 flipH="1">
              <a:off x="4803056" y="3651796"/>
              <a:ext cx="6350" cy="300857"/>
            </a:xfrm>
            <a:prstGeom prst="line">
              <a:avLst/>
            </a:prstGeom>
            <a:ln w="3175">
              <a:headEnd type="none" w="sm" len="sm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4808572" y="4106023"/>
              <a:ext cx="6350" cy="300857"/>
            </a:xfrm>
            <a:prstGeom prst="line">
              <a:avLst/>
            </a:prstGeom>
            <a:ln w="3175">
              <a:headEnd type="none" w="sm" len="sm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12895" y="3330188"/>
              <a:ext cx="1439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2.5mm (0.098in)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4466622" y="4054418"/>
              <a:ext cx="371929" cy="285916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463437" y="3972971"/>
              <a:ext cx="366719" cy="281910"/>
            </a:xfrm>
            <a:prstGeom prst="line">
              <a:avLst/>
            </a:prstGeom>
            <a:ln w="31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6" b="100000" l="1018" r="99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229" y="2538209"/>
            <a:ext cx="4339915" cy="23564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2423" y="2682268"/>
            <a:ext cx="4319554" cy="2367381"/>
          </a:xfrm>
          <a:prstGeom prst="rect">
            <a:avLst/>
          </a:prstGeom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0" y="5541837"/>
            <a:ext cx="11999681" cy="13903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>
                <a:latin typeface="Myriad Pro Black"/>
                <a:cs typeface="Arial" panose="020B0604020202020204" pitchFamily="34" charset="0"/>
              </a:rPr>
              <a:t>Virtual tensile </a:t>
            </a:r>
            <a:r>
              <a:rPr lang="en-US" sz="2000" b="1" dirty="0" smtClean="0">
                <a:latin typeface="Myriad Pro Black"/>
                <a:cs typeface="Arial" panose="020B0604020202020204" pitchFamily="34" charset="0"/>
              </a:rPr>
              <a:t>coupons </a:t>
            </a:r>
            <a:r>
              <a:rPr lang="en-US" sz="2000" b="1" dirty="0">
                <a:latin typeface="Myriad Pro Black"/>
                <a:cs typeface="Arial" panose="020B0604020202020204" pitchFamily="34" charset="0"/>
              </a:rPr>
              <a:t>of platelets </a:t>
            </a:r>
            <a:r>
              <a:rPr lang="en-US" sz="2000" dirty="0">
                <a:latin typeface="Myriad Pro Black"/>
                <a:cs typeface="Arial" panose="020B0604020202020204" pitchFamily="34" charset="0"/>
              </a:rPr>
              <a:t>/ 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5 individually </a:t>
            </a:r>
            <a:r>
              <a:rPr lang="en-US" sz="2000" dirty="0">
                <a:latin typeface="Myriad Pro Black"/>
                <a:cs typeface="Arial" panose="020B0604020202020204" pitchFamily="34" charset="0"/>
              </a:rPr>
              <a:t>generated 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Myriad Pro Black"/>
                <a:cs typeface="Arial" panose="020B0604020202020204" pitchFamily="34" charset="0"/>
              </a:rPr>
              <a:t>“2D-random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”) and 5 extracted from a plaque </a:t>
            </a:r>
            <a:r>
              <a:rPr lang="en-US" sz="2000" dirty="0">
                <a:latin typeface="Myriad Pro Black"/>
                <a:cs typeface="Arial" panose="020B0604020202020204" pitchFamily="34" charset="0"/>
              </a:rPr>
              <a:t>(“2D-random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”); Coupon </a:t>
            </a:r>
            <a:r>
              <a:rPr lang="en-US" sz="2000" dirty="0">
                <a:latin typeface="Myriad Pro Black"/>
                <a:cs typeface="Arial" panose="020B0604020202020204" pitchFamily="34" charset="0"/>
              </a:rPr>
              <a:t>thickness = 2.5mm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Platelets: </a:t>
            </a:r>
            <a:r>
              <a:rPr lang="en-US" sz="2000" i="1" dirty="0" err="1" smtClean="0">
                <a:latin typeface="Myriad Pro Black"/>
                <a:cs typeface="Arial" panose="020B0604020202020204" pitchFamily="34" charset="0"/>
              </a:rPr>
              <a:t>t</a:t>
            </a:r>
            <a:r>
              <a:rPr lang="en-US" sz="2000" baseline="-25000" dirty="0" err="1" smtClean="0">
                <a:latin typeface="Myriad Pro Black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=0.1mm; Platelet length (</a:t>
            </a:r>
            <a:r>
              <a:rPr lang="en-US" sz="2000" i="1" dirty="0" err="1" smtClean="0">
                <a:latin typeface="Myriad Pro Black"/>
                <a:cs typeface="Arial" panose="020B0604020202020204" pitchFamily="34" charset="0"/>
              </a:rPr>
              <a:t>L</a:t>
            </a:r>
            <a:r>
              <a:rPr lang="en-US" sz="2000" baseline="-25000" dirty="0" err="1" smtClean="0">
                <a:latin typeface="Myriad Pro Black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) is varied as 0.5in, 1.0in, 2.0in (</a:t>
            </a:r>
            <a:r>
              <a:rPr lang="en-US" sz="2000" i="1" dirty="0" err="1" smtClean="0">
                <a:latin typeface="Myriad Pro Black"/>
                <a:cs typeface="Arial" panose="020B0604020202020204" pitchFamily="34" charset="0"/>
              </a:rPr>
              <a:t>L</a:t>
            </a:r>
            <a:r>
              <a:rPr lang="en-US" sz="2000" baseline="-25000" dirty="0" err="1" smtClean="0">
                <a:latin typeface="Myriad Pro Black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/</a:t>
            </a:r>
            <a:r>
              <a:rPr lang="en-US" sz="2000" i="1" dirty="0" err="1" smtClean="0">
                <a:latin typeface="Myriad Pro Black"/>
                <a:cs typeface="Arial" panose="020B0604020202020204" pitchFamily="34" charset="0"/>
              </a:rPr>
              <a:t>w</a:t>
            </a:r>
            <a:r>
              <a:rPr lang="en-US" sz="2000" baseline="-25000" dirty="0" err="1" smtClean="0">
                <a:latin typeface="Myriad Pro Black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Myriad Pro Black"/>
                <a:cs typeface="Arial" panose="020B0604020202020204" pitchFamily="34" charset="0"/>
              </a:rPr>
              <a:t>=4)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53983" y="1778184"/>
            <a:ext cx="344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50.8 x 12.7mm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(avg.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291 platelets/coupon)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01511" y="1789138"/>
            <a:ext cx="344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25.4 x 6.35mm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(avg.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638 platelets/coupon)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370" y="1766595"/>
            <a:ext cx="344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12.7 x 3.175mm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(avg.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1,685 platelets/coupon)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1292" y="4360260"/>
            <a:ext cx="1687367" cy="849128"/>
            <a:chOff x="478411" y="4504731"/>
            <a:chExt cx="1687367" cy="849128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897355" y="4528647"/>
              <a:ext cx="430371" cy="27662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327726" y="4528646"/>
              <a:ext cx="465962" cy="227941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327726" y="4525989"/>
              <a:ext cx="0" cy="524972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788752" y="450473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8411" y="458780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98335" y="4984527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2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simulated Platelet length effect </a:t>
            </a:r>
            <a:br>
              <a:rPr lang="en-US" sz="3200" dirty="0" smtClean="0"/>
            </a:br>
            <a:r>
              <a:rPr lang="en-US" sz="3200" dirty="0" smtClean="0"/>
              <a:t>on stiffness &amp; strength </a:t>
            </a:r>
            <a:br>
              <a:rPr lang="en-US" sz="3200" dirty="0" smtClean="0"/>
            </a:br>
            <a:r>
              <a:rPr lang="en-US" sz="3200" dirty="0" smtClean="0"/>
              <a:t>in a stochastic system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31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97139" y="5505117"/>
            <a:ext cx="9217383" cy="1216358"/>
            <a:chOff x="1309062" y="5627936"/>
            <a:chExt cx="9217383" cy="12163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09062" y="5627936"/>
              <a:ext cx="2744985" cy="4647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0095" y="5633187"/>
              <a:ext cx="2744985" cy="4594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773037" y="5638511"/>
              <a:ext cx="2753408" cy="454146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3481632" y="6348795"/>
              <a:ext cx="4339736" cy="344669"/>
            </a:xfrm>
            <a:prstGeom prst="rightArrow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68703" y="6197963"/>
              <a:ext cx="24307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Added 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efficiency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Increased variability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5431" y="1891942"/>
            <a:ext cx="11201400" cy="3299354"/>
            <a:chOff x="317500" y="2120900"/>
            <a:chExt cx="11201400" cy="3299354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5679357"/>
                </p:ext>
              </p:extLst>
            </p:nvPr>
          </p:nvGraphicFramePr>
          <p:xfrm>
            <a:off x="317500" y="2120900"/>
            <a:ext cx="5461000" cy="3276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90948961"/>
                </p:ext>
              </p:extLst>
            </p:nvPr>
          </p:nvGraphicFramePr>
          <p:xfrm>
            <a:off x="6057900" y="2120900"/>
            <a:ext cx="5461000" cy="32993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600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Platelet length-to-thickness ratio </a:t>
            </a:r>
            <a:br>
              <a:rPr lang="en-US" sz="3200" dirty="0" smtClean="0"/>
            </a:br>
            <a:r>
              <a:rPr lang="en-US" sz="3200" dirty="0" smtClean="0"/>
              <a:t>&amp; efficiency of stress transfer (stochastic system)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93527" y="2950343"/>
            <a:ext cx="4501692" cy="24952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134" y="1755054"/>
            <a:ext cx="9688609" cy="3291345"/>
            <a:chOff x="205117" y="1804855"/>
            <a:chExt cx="9205940" cy="3127376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77739362"/>
                </p:ext>
              </p:extLst>
            </p:nvPr>
          </p:nvGraphicFramePr>
          <p:xfrm>
            <a:off x="205117" y="1804855"/>
            <a:ext cx="4572000" cy="3127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58960273"/>
                </p:ext>
              </p:extLst>
            </p:nvPr>
          </p:nvGraphicFramePr>
          <p:xfrm>
            <a:off x="4839057" y="1804855"/>
            <a:ext cx="4572000" cy="3127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5117" y="5153649"/>
            <a:ext cx="9491626" cy="1675076"/>
          </a:xfrm>
        </p:spPr>
        <p:txBody>
          <a:bodyPr/>
          <a:lstStyle/>
          <a:p>
            <a:r>
              <a:rPr lang="en-US" sz="2200" dirty="0" smtClean="0"/>
              <a:t>“Shrinking”/”swelling” a virtual coupon with preserved morphology by varying platelet thickness</a:t>
            </a:r>
            <a:endParaRPr lang="en-US" sz="2200" dirty="0"/>
          </a:p>
          <a:p>
            <a:r>
              <a:rPr lang="en-US" sz="2200" dirty="0" smtClean="0"/>
              <a:t>Morphology variability effect on composite stiffness/strength from platelet size effect is separated. Increased platelet length-to-thickness ratio is responsible for improved composite properties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097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Effect of using thinner platelets (thinner tape): concept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33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155557" y="2059475"/>
            <a:ext cx="3036444" cy="4479437"/>
          </a:xfrm>
        </p:spPr>
        <p:txBody>
          <a:bodyPr/>
          <a:lstStyle/>
          <a:p>
            <a:r>
              <a:rPr lang="en-US" sz="2200" dirty="0" smtClean="0"/>
              <a:t>2.5mm-thick tensile coupons;</a:t>
            </a:r>
          </a:p>
          <a:p>
            <a:r>
              <a:rPr lang="en-US" sz="2200" i="1" dirty="0" err="1" smtClean="0"/>
              <a:t>L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=2in (</a:t>
            </a:r>
            <a:r>
              <a:rPr lang="en-US" sz="2200" i="1" dirty="0" err="1" smtClean="0"/>
              <a:t>L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/</a:t>
            </a:r>
            <a:r>
              <a:rPr lang="en-US" sz="2200" i="1" dirty="0" err="1" smtClean="0"/>
              <a:t>w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=4);</a:t>
            </a:r>
          </a:p>
          <a:p>
            <a:r>
              <a:rPr lang="en-US" sz="2200" dirty="0" smtClean="0"/>
              <a:t>Platelet thickness (</a:t>
            </a:r>
            <a:r>
              <a:rPr lang="en-US" sz="2200" i="1" dirty="0" err="1" smtClean="0"/>
              <a:t>t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) :</a:t>
            </a:r>
          </a:p>
          <a:p>
            <a:pPr lvl="1"/>
            <a:r>
              <a:rPr lang="en-US" sz="2200" i="1" dirty="0" err="1" smtClean="0"/>
              <a:t>t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= 0.050 mm</a:t>
            </a:r>
          </a:p>
          <a:p>
            <a:pPr lvl="1"/>
            <a:r>
              <a:rPr lang="en-US" sz="2200" i="1" dirty="0" err="1" smtClean="0"/>
              <a:t>t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= 0.100 mm</a:t>
            </a:r>
          </a:p>
          <a:p>
            <a:pPr lvl="1"/>
            <a:r>
              <a:rPr lang="en-US" sz="2200" i="1" dirty="0" err="1" smtClean="0"/>
              <a:t>t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= 0.250 mm</a:t>
            </a:r>
          </a:p>
          <a:p>
            <a:r>
              <a:rPr lang="en-US" sz="2200" dirty="0" smtClean="0"/>
              <a:t>Virtual tensile coupons were individually generated by 2D-random orientation tensor</a:t>
            </a:r>
            <a:endParaRPr lang="en-US" sz="2200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6943987" y="2199176"/>
            <a:ext cx="2013267" cy="4372830"/>
            <a:chOff x="7172587" y="2199176"/>
            <a:chExt cx="2013267" cy="4372830"/>
          </a:xfrm>
        </p:grpSpPr>
        <p:sp>
          <p:nvSpPr>
            <p:cNvPr id="101" name="Right Arrow 100"/>
            <p:cNvSpPr/>
            <p:nvPr/>
          </p:nvSpPr>
          <p:spPr>
            <a:xfrm rot="16200000">
              <a:off x="5957263" y="4037684"/>
              <a:ext cx="4339736" cy="662719"/>
            </a:xfrm>
            <a:prstGeom prst="rightArrow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 Transfer Efficiency</a:t>
              </a:r>
              <a:endPara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ight Arrow 104"/>
            <p:cNvSpPr/>
            <p:nvPr/>
          </p:nvSpPr>
          <p:spPr>
            <a:xfrm rot="16200000">
              <a:off x="6684627" y="4037684"/>
              <a:ext cx="4339736" cy="662719"/>
            </a:xfrm>
            <a:prstGeom prst="rightArrow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Platelets Count</a:t>
              </a:r>
              <a:endPara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ight Arrow 105"/>
            <p:cNvSpPr/>
            <p:nvPr/>
          </p:nvSpPr>
          <p:spPr>
            <a:xfrm rot="5400000" flipV="1">
              <a:off x="5334079" y="4070778"/>
              <a:ext cx="4339736" cy="662719"/>
            </a:xfrm>
            <a:prstGeom prst="rightArrow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Platelet</a:t>
              </a:r>
              <a:r>
                <a:rPr kumimoji="0" lang="en-US" sz="2200" b="1" i="1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Thickness</a:t>
              </a:r>
              <a:endPara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0" name="Picture 14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8" y="1690688"/>
            <a:ext cx="5634001" cy="4938792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5580175" y="6046631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t=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10(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=250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5568808" y="4487358"/>
            <a:ext cx="1205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t=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25(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=100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568808" y="2976465"/>
            <a:ext cx="111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t=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50(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=50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7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Effect of using thinner platelets (thinner tape</a:t>
            </a:r>
            <a:r>
              <a:rPr lang="en-US" sz="3200" dirty="0" smtClean="0"/>
              <a:t>): analysis results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34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123950" y="2028825"/>
            <a:ext cx="9430285" cy="2743200"/>
            <a:chOff x="1123950" y="2181225"/>
            <a:chExt cx="9430285" cy="2743200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21621598"/>
                </p:ext>
              </p:extLst>
            </p:nvPr>
          </p:nvGraphicFramePr>
          <p:xfrm>
            <a:off x="1123950" y="2181225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48142891"/>
                </p:ext>
              </p:extLst>
            </p:nvPr>
          </p:nvGraphicFramePr>
          <p:xfrm>
            <a:off x="5982235" y="2181225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2" name="Right Arrow 11"/>
          <p:cNvSpPr/>
          <p:nvPr/>
        </p:nvSpPr>
        <p:spPr>
          <a:xfrm rot="10800000">
            <a:off x="4751412" y="5427293"/>
            <a:ext cx="2575701" cy="344669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6371" y="5903739"/>
            <a:ext cx="243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Added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efficiency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Reduced variability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41848" y="5430341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Thicker platelets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69846" y="5414962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Thinner platelets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2423">
            <a:off x="9380731" y="5153405"/>
            <a:ext cx="431076" cy="1038499"/>
          </a:xfrm>
          <a:prstGeom prst="rect">
            <a:avLst/>
          </a:prstGeom>
          <a:scene3d>
            <a:camera prst="isometricTopUp"/>
            <a:lightRig rig="threePt" dir="t"/>
          </a:scene3d>
          <a:sp3d extrusionH="101600"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2423">
            <a:off x="2378141" y="5095757"/>
            <a:ext cx="431076" cy="1038499"/>
          </a:xfrm>
          <a:prstGeom prst="rect">
            <a:avLst/>
          </a:prstGeom>
          <a:scene3d>
            <a:camera prst="isometricTopUp"/>
            <a:lightRig rig="threePt" dir="t"/>
          </a:scene3d>
          <a:sp3d extrusionH="12700"/>
        </p:spPr>
      </p:pic>
    </p:spTree>
    <p:extLst>
      <p:ext uri="{BB962C8B-B14F-4D97-AF65-F5344CB8AC3E}">
        <p14:creationId xmlns:p14="http://schemas.microsoft.com/office/powerpoint/2010/main" val="156120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Effect of platelets alignment on effective tensile properties: experimental (narrow platelet)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7711" y="5121667"/>
            <a:ext cx="5110599" cy="1517186"/>
          </a:xfrm>
        </p:spPr>
        <p:txBody>
          <a:bodyPr/>
          <a:lstStyle/>
          <a:p>
            <a:r>
              <a:rPr lang="en-US" dirty="0" smtClean="0"/>
              <a:t>1.5-mm thick tensile coupons with enhanced alignment were manufactured, platelet in-plane angle = -10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dirty="0" smtClean="0"/>
              <a:t>..10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001803"/>
              </p:ext>
            </p:extLst>
          </p:nvPr>
        </p:nvGraphicFramePr>
        <p:xfrm>
          <a:off x="162750" y="1785089"/>
          <a:ext cx="4974392" cy="302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667026"/>
              </p:ext>
            </p:extLst>
          </p:nvPr>
        </p:nvGraphicFramePr>
        <p:xfrm>
          <a:off x="5476428" y="1777702"/>
          <a:ext cx="5151963" cy="310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-1" y="4629150"/>
            <a:ext cx="2186341" cy="2109790"/>
            <a:chOff x="1604646" y="1625649"/>
            <a:chExt cx="3078104" cy="29703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rcRect l="8223" t="5594" r="7261" b="4922"/>
            <a:stretch>
              <a:fillRect/>
            </a:stretch>
          </p:blipFill>
          <p:spPr>
            <a:xfrm>
              <a:off x="2487761" y="1914142"/>
              <a:ext cx="2194989" cy="2580399"/>
            </a:xfrm>
            <a:custGeom>
              <a:avLst/>
              <a:gdLst>
                <a:gd name="connsiteX0" fmla="*/ 0 w 2194989"/>
                <a:gd name="connsiteY0" fmla="*/ 0 h 2580399"/>
                <a:gd name="connsiteX1" fmla="*/ 2194989 w 2194989"/>
                <a:gd name="connsiteY1" fmla="*/ 0 h 2580399"/>
                <a:gd name="connsiteX2" fmla="*/ 2194989 w 2194989"/>
                <a:gd name="connsiteY2" fmla="*/ 2580399 h 2580399"/>
                <a:gd name="connsiteX3" fmla="*/ 0 w 2194989"/>
                <a:gd name="connsiteY3" fmla="*/ 2580399 h 258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989" h="2580399">
                  <a:moveTo>
                    <a:pt x="0" y="0"/>
                  </a:moveTo>
                  <a:lnTo>
                    <a:pt x="2194989" y="0"/>
                  </a:lnTo>
                  <a:lnTo>
                    <a:pt x="2194989" y="2580399"/>
                  </a:lnTo>
                  <a:lnTo>
                    <a:pt x="0" y="2580399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  <p:grpSp>
          <p:nvGrpSpPr>
            <p:cNvPr id="12" name="Group 11"/>
            <p:cNvGrpSpPr/>
            <p:nvPr/>
          </p:nvGrpSpPr>
          <p:grpSpPr>
            <a:xfrm>
              <a:off x="1604646" y="1625649"/>
              <a:ext cx="2744721" cy="2970330"/>
              <a:chOff x="2836707" y="1084662"/>
              <a:chExt cx="2744721" cy="297033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973540" y="1506591"/>
                <a:ext cx="2244441" cy="2394365"/>
                <a:chOff x="7649508" y="1756631"/>
                <a:chExt cx="2244441" cy="2394365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7659901" y="2865379"/>
                  <a:ext cx="2234048" cy="1285617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7650432" y="1756631"/>
                  <a:ext cx="1955985" cy="110874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5204402" y="368566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61931" y="1084662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836707" y="166175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4055884" y="4704313"/>
            <a:ext cx="2225991" cy="2092325"/>
            <a:chOff x="6449607" y="1222606"/>
            <a:chExt cx="3133927" cy="294574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rcRect l="12546" t="12110" r="9126" b="13825"/>
            <a:stretch>
              <a:fillRect/>
            </a:stretch>
          </p:blipFill>
          <p:spPr>
            <a:xfrm>
              <a:off x="7374997" y="1487043"/>
              <a:ext cx="2208537" cy="2578608"/>
            </a:xfrm>
            <a:custGeom>
              <a:avLst/>
              <a:gdLst>
                <a:gd name="connsiteX0" fmla="*/ 0 w 1647477"/>
                <a:gd name="connsiteY0" fmla="*/ 0 h 1923535"/>
                <a:gd name="connsiteX1" fmla="*/ 1647477 w 1647477"/>
                <a:gd name="connsiteY1" fmla="*/ 0 h 1923535"/>
                <a:gd name="connsiteX2" fmla="*/ 1647477 w 1647477"/>
                <a:gd name="connsiteY2" fmla="*/ 1923535 h 1923535"/>
                <a:gd name="connsiteX3" fmla="*/ 0 w 1647477"/>
                <a:gd name="connsiteY3" fmla="*/ 1923535 h 192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477" h="1923535">
                  <a:moveTo>
                    <a:pt x="0" y="0"/>
                  </a:moveTo>
                  <a:lnTo>
                    <a:pt x="1647477" y="0"/>
                  </a:lnTo>
                  <a:lnTo>
                    <a:pt x="1647477" y="1923535"/>
                  </a:lnTo>
                  <a:lnTo>
                    <a:pt x="0" y="192353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  <p:grpSp>
          <p:nvGrpSpPr>
            <p:cNvPr id="22" name="Group 21"/>
            <p:cNvGrpSpPr/>
            <p:nvPr/>
          </p:nvGrpSpPr>
          <p:grpSpPr>
            <a:xfrm>
              <a:off x="6449607" y="1222606"/>
              <a:ext cx="2744721" cy="2945742"/>
              <a:chOff x="2836707" y="1109250"/>
              <a:chExt cx="2744721" cy="294574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2973540" y="1506591"/>
                <a:ext cx="2244441" cy="2394365"/>
                <a:chOff x="7649508" y="1756631"/>
                <a:chExt cx="2244441" cy="2394365"/>
              </a:xfrm>
            </p:grpSpPr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7659901" y="2865379"/>
                  <a:ext cx="2234048" cy="1285617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7650432" y="1756631"/>
                  <a:ext cx="1955985" cy="110874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5204402" y="368566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264781" y="110925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836707" y="166175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30" name="Right Arrow 29"/>
          <p:cNvSpPr/>
          <p:nvPr/>
        </p:nvSpPr>
        <p:spPr>
          <a:xfrm>
            <a:off x="2314844" y="6131939"/>
            <a:ext cx="2209971" cy="344669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47369" y="6427113"/>
            <a:ext cx="26504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/>
              <a:t>Enhanced Alignment</a:t>
            </a:r>
            <a:endParaRPr lang="en-US" sz="2200" b="1" i="1" baseline="-25000" dirty="0"/>
          </a:p>
        </p:txBody>
      </p:sp>
      <p:pic>
        <p:nvPicPr>
          <p:cNvPr id="32" name="Picture 2" descr="Image result for curved arrows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8915" flipH="1" flipV="1">
            <a:off x="7563263" y="2076549"/>
            <a:ext cx="1898410" cy="58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curved arrows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4496" flipH="1" flipV="1">
            <a:off x="2334918" y="1907921"/>
            <a:ext cx="1598828" cy="49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roup 87"/>
          <p:cNvGrpSpPr/>
          <p:nvPr/>
        </p:nvGrpSpPr>
        <p:grpSpPr>
          <a:xfrm>
            <a:off x="10888532" y="1710580"/>
            <a:ext cx="1022075" cy="3385754"/>
            <a:chOff x="12242391" y="846745"/>
            <a:chExt cx="1560967" cy="5170900"/>
          </a:xfrm>
        </p:grpSpPr>
        <p:grpSp>
          <p:nvGrpSpPr>
            <p:cNvPr id="44" name="Group 43"/>
            <p:cNvGrpSpPr/>
            <p:nvPr/>
          </p:nvGrpSpPr>
          <p:grpSpPr>
            <a:xfrm>
              <a:off x="12930663" y="1358847"/>
              <a:ext cx="872695" cy="4658798"/>
              <a:chOff x="1551426" y="1619592"/>
              <a:chExt cx="1002853" cy="5353633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551426" y="1619592"/>
                <a:ext cx="1002853" cy="5353633"/>
                <a:chOff x="2340910" y="1703754"/>
                <a:chExt cx="1002853" cy="5353633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2340910" y="1703754"/>
                  <a:ext cx="1002853" cy="5313454"/>
                  <a:chOff x="906683" y="1034790"/>
                  <a:chExt cx="1088022" cy="5764708"/>
                </a:xfrm>
              </p:grpSpPr>
              <p:grpSp>
                <p:nvGrpSpPr>
                  <p:cNvPr id="64" name="Group 63"/>
                  <p:cNvGrpSpPr/>
                  <p:nvPr/>
                </p:nvGrpSpPr>
                <p:grpSpPr>
                  <a:xfrm>
                    <a:off x="906683" y="1034790"/>
                    <a:ext cx="823037" cy="4802833"/>
                    <a:chOff x="8410255" y="1612126"/>
                    <a:chExt cx="823037" cy="4802833"/>
                  </a:xfrm>
                </p:grpSpPr>
                <p:sp>
                  <p:nvSpPr>
                    <p:cNvPr id="75" name="Cube 74"/>
                    <p:cNvSpPr/>
                    <p:nvPr/>
                  </p:nvSpPr>
                  <p:spPr>
                    <a:xfrm>
                      <a:off x="8547492" y="5302483"/>
                      <a:ext cx="685800" cy="982980"/>
                    </a:xfrm>
                    <a:prstGeom prst="cube">
                      <a:avLst>
                        <a:gd name="adj" fmla="val 10008"/>
                      </a:avLst>
                    </a:prstGeom>
                    <a:solidFill>
                      <a:srgbClr val="C00000"/>
                    </a:solidFill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6" name="Group 75"/>
                    <p:cNvGrpSpPr/>
                    <p:nvPr/>
                  </p:nvGrpSpPr>
                  <p:grpSpPr>
                    <a:xfrm>
                      <a:off x="8410255" y="1612126"/>
                      <a:ext cx="823037" cy="4802833"/>
                      <a:chOff x="8410255" y="1612126"/>
                      <a:chExt cx="823037" cy="4802833"/>
                    </a:xfrm>
                  </p:grpSpPr>
                  <p:sp>
                    <p:nvSpPr>
                      <p:cNvPr id="77" name="Cube 76"/>
                      <p:cNvSpPr/>
                      <p:nvPr/>
                    </p:nvSpPr>
                    <p:spPr>
                      <a:xfrm>
                        <a:off x="8547492" y="1612126"/>
                        <a:ext cx="685800" cy="982980"/>
                      </a:xfrm>
                      <a:prstGeom prst="cube">
                        <a:avLst>
                          <a:gd name="adj" fmla="val 10008"/>
                        </a:avLst>
                      </a:prstGeom>
                      <a:solidFill>
                        <a:srgbClr val="C00000"/>
                      </a:solidFill>
                    </p:spPr>
                    <p:style>
                      <a:lnRef idx="1">
                        <a:schemeClr val="dk1"/>
                      </a:lnRef>
                      <a:fillRef idx="2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78" name="Group 77"/>
                      <p:cNvGrpSpPr/>
                      <p:nvPr/>
                    </p:nvGrpSpPr>
                    <p:grpSpPr>
                      <a:xfrm>
                        <a:off x="8410255" y="1676613"/>
                        <a:ext cx="756682" cy="4738346"/>
                        <a:chOff x="8890315" y="1553310"/>
                        <a:chExt cx="756682" cy="4738346"/>
                      </a:xfrm>
                    </p:grpSpPr>
                    <p:sp>
                      <p:nvSpPr>
                        <p:cNvPr id="79" name="Cube 78"/>
                        <p:cNvSpPr/>
                        <p:nvPr/>
                      </p:nvSpPr>
                      <p:spPr>
                        <a:xfrm>
                          <a:off x="8956897" y="1553310"/>
                          <a:ext cx="690100" cy="4671027"/>
                        </a:xfrm>
                        <a:prstGeom prst="cube">
                          <a:avLst>
                            <a:gd name="adj" fmla="val 10008"/>
                          </a:avLst>
                        </a:prstGeom>
                      </p:spPr>
                      <p:style>
                        <a:lnRef idx="1">
                          <a:schemeClr val="dk1"/>
                        </a:lnRef>
                        <a:fillRef idx="2">
                          <a:schemeClr val="dk1"/>
                        </a:fillRef>
                        <a:effectRef idx="1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0" name="Cube 79"/>
                        <p:cNvSpPr/>
                        <p:nvPr/>
                      </p:nvSpPr>
                      <p:spPr>
                        <a:xfrm>
                          <a:off x="8890315" y="1612126"/>
                          <a:ext cx="685800" cy="982980"/>
                        </a:xfrm>
                        <a:prstGeom prst="cube">
                          <a:avLst>
                            <a:gd name="adj" fmla="val 10008"/>
                          </a:avLst>
                        </a:prstGeom>
                        <a:solidFill>
                          <a:srgbClr val="C00000"/>
                        </a:solidFill>
                      </p:spPr>
                      <p:style>
                        <a:lnRef idx="1">
                          <a:schemeClr val="dk1"/>
                        </a:lnRef>
                        <a:fillRef idx="2">
                          <a:schemeClr val="dk1"/>
                        </a:fillRef>
                        <a:effectRef idx="1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1" name="Cube 80"/>
                        <p:cNvSpPr/>
                        <p:nvPr/>
                      </p:nvSpPr>
                      <p:spPr>
                        <a:xfrm>
                          <a:off x="8890315" y="5308676"/>
                          <a:ext cx="685800" cy="982980"/>
                        </a:xfrm>
                        <a:prstGeom prst="cube">
                          <a:avLst>
                            <a:gd name="adj" fmla="val 10008"/>
                          </a:avLst>
                        </a:prstGeom>
                        <a:solidFill>
                          <a:srgbClr val="C00000"/>
                        </a:solidFill>
                      </p:spPr>
                      <p:style>
                        <a:lnRef idx="1">
                          <a:schemeClr val="dk1"/>
                        </a:lnRef>
                        <a:fillRef idx="2">
                          <a:schemeClr val="dk1"/>
                        </a:fillRef>
                        <a:effectRef idx="1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957015" y="5863463"/>
                    <a:ext cx="720156" cy="737055"/>
                    <a:chOff x="6050516" y="7710096"/>
                    <a:chExt cx="720156" cy="737055"/>
                  </a:xfrm>
                </p:grpSpPr>
                <p:grpSp>
                  <p:nvGrpSpPr>
                    <p:cNvPr id="71" name="Group 70"/>
                    <p:cNvGrpSpPr/>
                    <p:nvPr/>
                  </p:nvGrpSpPr>
                  <p:grpSpPr>
                    <a:xfrm rot="5400000">
                      <a:off x="6014598" y="7776914"/>
                      <a:ext cx="737055" cy="603419"/>
                      <a:chOff x="8617629" y="1700669"/>
                      <a:chExt cx="737055" cy="886665"/>
                    </a:xfrm>
                  </p:grpSpPr>
                  <p:cxnSp>
                    <p:nvCxnSpPr>
                      <p:cNvPr id="73" name="Straight Arrow Connector 72"/>
                      <p:cNvCxnSpPr/>
                      <p:nvPr/>
                    </p:nvCxnSpPr>
                    <p:spPr>
                      <a:xfrm rot="16200000" flipH="1">
                        <a:off x="8852183" y="2126130"/>
                        <a:ext cx="850921" cy="0"/>
                      </a:xfrm>
                      <a:prstGeom prst="straightConnector1">
                        <a:avLst/>
                      </a:prstGeom>
                      <a:ln w="6350">
                        <a:solidFill>
                          <a:schemeClr val="tx1"/>
                        </a:solidFill>
                        <a:headEnd type="arrow" w="med" len="med"/>
                        <a:tailEnd type="arrow" w="med" len="med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4" name="Straight Connector 73"/>
                      <p:cNvCxnSpPr/>
                      <p:nvPr/>
                    </p:nvCxnSpPr>
                    <p:spPr>
                      <a:xfrm rot="16200000">
                        <a:off x="8986157" y="2218807"/>
                        <a:ext cx="0" cy="737055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6050516" y="7763997"/>
                      <a:ext cx="720156" cy="64463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16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378096" y="5783502"/>
                    <a:ext cx="616609" cy="1015996"/>
                    <a:chOff x="6385312" y="6064754"/>
                    <a:chExt cx="616609" cy="1015996"/>
                  </a:xfrm>
                </p:grpSpPr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>
                      <a:off x="6685986" y="6064754"/>
                      <a:ext cx="0" cy="719628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6622577" y="6106276"/>
                      <a:ext cx="0" cy="79632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Arrow Connector 68"/>
                    <p:cNvCxnSpPr/>
                    <p:nvPr/>
                  </p:nvCxnSpPr>
                  <p:spPr>
                    <a:xfrm flipV="1">
                      <a:off x="6385312" y="6881770"/>
                      <a:ext cx="205664" cy="198980"/>
                    </a:xfrm>
                    <a:prstGeom prst="straightConnector1">
                      <a:avLst/>
                    </a:prstGeom>
                    <a:ln w="3175">
                      <a:solidFill>
                        <a:schemeClr val="tx1"/>
                      </a:solidFill>
                      <a:headEnd type="none" w="med" len="med"/>
                      <a:tailEnd type="arrow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Arrow Connector 69"/>
                    <p:cNvCxnSpPr/>
                    <p:nvPr/>
                  </p:nvCxnSpPr>
                  <p:spPr>
                    <a:xfrm flipH="1">
                      <a:off x="6713223" y="6425932"/>
                      <a:ext cx="288698" cy="291353"/>
                    </a:xfrm>
                    <a:prstGeom prst="straightConnector1">
                      <a:avLst/>
                    </a:prstGeom>
                    <a:ln w="3175">
                      <a:solidFill>
                        <a:schemeClr val="tx1"/>
                      </a:solidFill>
                      <a:headEnd type="none" w="med" len="med"/>
                      <a:tailEnd type="arrow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2" name="TextBox 61"/>
                <p:cNvSpPr txBox="1"/>
                <p:nvPr/>
              </p:nvSpPr>
              <p:spPr>
                <a:xfrm>
                  <a:off x="2981369" y="6668339"/>
                  <a:ext cx="244086" cy="389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1612795" y="2750238"/>
                <a:ext cx="562708" cy="2229339"/>
              </a:xfrm>
              <a:prstGeom prst="rect">
                <a:avLst/>
              </a:prstGeom>
              <a:pattFill prst="divot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1617400" y="2992904"/>
                <a:ext cx="573986" cy="1714500"/>
                <a:chOff x="5573042" y="2715588"/>
                <a:chExt cx="573986" cy="1714500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6043345" y="2715588"/>
                  <a:ext cx="103683" cy="1714500"/>
                  <a:chOff x="2088760" y="2984500"/>
                  <a:chExt cx="103683" cy="1714500"/>
                </a:xfrm>
              </p:grpSpPr>
              <p:cxnSp>
                <p:nvCxnSpPr>
                  <p:cNvPr id="56" name="Straight Connector 55"/>
                  <p:cNvCxnSpPr/>
                  <p:nvPr/>
                </p:nvCxnSpPr>
                <p:spPr>
                  <a:xfrm flipH="1">
                    <a:off x="2088760" y="46990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/>
                </p:nvCxnSpPr>
                <p:spPr>
                  <a:xfrm flipH="1">
                    <a:off x="2097661" y="42799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 flipH="1">
                    <a:off x="2088760" y="3856504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 flipH="1">
                    <a:off x="2088760" y="34036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 flipH="1">
                    <a:off x="2088761" y="29845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5573042" y="2715588"/>
                  <a:ext cx="103683" cy="1714500"/>
                  <a:chOff x="2088760" y="2984500"/>
                  <a:chExt cx="103683" cy="1714500"/>
                </a:xfrm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088760" y="46990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2097661" y="42799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2088760" y="3856504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 flipH="1">
                    <a:off x="2088760" y="34036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flipH="1">
                    <a:off x="2088761" y="2984500"/>
                    <a:ext cx="9478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45" name="Up Arrow 44"/>
            <p:cNvSpPr/>
            <p:nvPr/>
          </p:nvSpPr>
          <p:spPr>
            <a:xfrm>
              <a:off x="13007527" y="1070912"/>
              <a:ext cx="560181" cy="197795"/>
            </a:xfrm>
            <a:prstGeom prst="upArrow">
              <a:avLst>
                <a:gd name="adj1" fmla="val 50000"/>
                <a:gd name="adj2" fmla="val 4242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2242391" y="846745"/>
                  <a:ext cx="651343" cy="6461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sz="22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22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𝝐</m:t>
                                </m:r>
                              </m:e>
                            </m:acc>
                          </m:e>
                          <m:sub>
                            <m:r>
                              <a:rPr lang="en-US" sz="2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sub>
                        </m:sSub>
                      </m:oMath>
                    </m:oMathPara>
                  </a14:m>
                  <a:endParaRPr lang="en-US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2391" y="846745"/>
                  <a:ext cx="651343" cy="646127"/>
                </a:xfrm>
                <a:prstGeom prst="rect">
                  <a:avLst/>
                </a:prstGeom>
                <a:blipFill>
                  <a:blip r:embed="rId8"/>
                  <a:stretch>
                    <a:fillRect r="-28571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/>
            <p:cNvCxnSpPr/>
            <p:nvPr/>
          </p:nvCxnSpPr>
          <p:spPr>
            <a:xfrm flipV="1">
              <a:off x="12695980" y="2217425"/>
              <a:ext cx="0" cy="2170182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2585585" y="2210786"/>
              <a:ext cx="34507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2613788" y="4395645"/>
              <a:ext cx="34507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2255263" y="2963828"/>
              <a:ext cx="461948" cy="517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US" sz="1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0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improved performance with increased platelets alignment (stochastic system): analysis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097787"/>
              </p:ext>
            </p:extLst>
          </p:nvPr>
        </p:nvGraphicFramePr>
        <p:xfrm>
          <a:off x="489857" y="1565756"/>
          <a:ext cx="5256246" cy="315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815189"/>
              </p:ext>
            </p:extLst>
          </p:nvPr>
        </p:nvGraphicFramePr>
        <p:xfrm>
          <a:off x="5836557" y="1565756"/>
          <a:ext cx="5256246" cy="315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61058" y="4870232"/>
            <a:ext cx="2213384" cy="1902150"/>
            <a:chOff x="1371925" y="1594057"/>
            <a:chExt cx="3600486" cy="30942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rcRect l="8223" t="5594" r="7261" b="4922"/>
            <a:stretch>
              <a:fillRect/>
            </a:stretch>
          </p:blipFill>
          <p:spPr>
            <a:xfrm>
              <a:off x="2777421" y="1909844"/>
              <a:ext cx="2194990" cy="2580400"/>
            </a:xfrm>
            <a:custGeom>
              <a:avLst/>
              <a:gdLst>
                <a:gd name="connsiteX0" fmla="*/ 0 w 2194989"/>
                <a:gd name="connsiteY0" fmla="*/ 0 h 2580399"/>
                <a:gd name="connsiteX1" fmla="*/ 2194989 w 2194989"/>
                <a:gd name="connsiteY1" fmla="*/ 0 h 2580399"/>
                <a:gd name="connsiteX2" fmla="*/ 2194989 w 2194989"/>
                <a:gd name="connsiteY2" fmla="*/ 2580399 h 2580399"/>
                <a:gd name="connsiteX3" fmla="*/ 0 w 2194989"/>
                <a:gd name="connsiteY3" fmla="*/ 2580399 h 258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989" h="2580399">
                  <a:moveTo>
                    <a:pt x="0" y="0"/>
                  </a:moveTo>
                  <a:lnTo>
                    <a:pt x="2194989" y="0"/>
                  </a:lnTo>
                  <a:lnTo>
                    <a:pt x="2194989" y="2580399"/>
                  </a:lnTo>
                  <a:lnTo>
                    <a:pt x="0" y="2580399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  <p:grpSp>
          <p:nvGrpSpPr>
            <p:cNvPr id="11" name="Group 10"/>
            <p:cNvGrpSpPr/>
            <p:nvPr/>
          </p:nvGrpSpPr>
          <p:grpSpPr>
            <a:xfrm>
              <a:off x="1371925" y="1594057"/>
              <a:ext cx="3517646" cy="3094206"/>
              <a:chOff x="2603986" y="1053070"/>
              <a:chExt cx="3517646" cy="309420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973540" y="1506591"/>
                <a:ext cx="2244441" cy="2394365"/>
                <a:chOff x="7649508" y="1756631"/>
                <a:chExt cx="2244441" cy="2394365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7659901" y="2865379"/>
                  <a:ext cx="2234048" cy="1285617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7650432" y="1756631"/>
                  <a:ext cx="1955985" cy="110874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5312302" y="3545505"/>
                <a:ext cx="809330" cy="601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80438" y="1053070"/>
                <a:ext cx="776615" cy="614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603986" y="1437370"/>
                <a:ext cx="609746" cy="60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8464166" y="4893473"/>
            <a:ext cx="2231217" cy="1964527"/>
            <a:chOff x="6214993" y="1105188"/>
            <a:chExt cx="3629496" cy="31956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 l="12546" t="12110" r="9126" b="13825"/>
            <a:stretch>
              <a:fillRect/>
            </a:stretch>
          </p:blipFill>
          <p:spPr>
            <a:xfrm>
              <a:off x="7553994" y="1435092"/>
              <a:ext cx="2208538" cy="2578608"/>
            </a:xfrm>
            <a:custGeom>
              <a:avLst/>
              <a:gdLst>
                <a:gd name="connsiteX0" fmla="*/ 0 w 1647477"/>
                <a:gd name="connsiteY0" fmla="*/ 0 h 1923535"/>
                <a:gd name="connsiteX1" fmla="*/ 1647477 w 1647477"/>
                <a:gd name="connsiteY1" fmla="*/ 0 h 1923535"/>
                <a:gd name="connsiteX2" fmla="*/ 1647477 w 1647477"/>
                <a:gd name="connsiteY2" fmla="*/ 1923535 h 1923535"/>
                <a:gd name="connsiteX3" fmla="*/ 0 w 1647477"/>
                <a:gd name="connsiteY3" fmla="*/ 1923535 h 192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7477" h="1923535">
                  <a:moveTo>
                    <a:pt x="0" y="0"/>
                  </a:moveTo>
                  <a:lnTo>
                    <a:pt x="1647477" y="0"/>
                  </a:lnTo>
                  <a:lnTo>
                    <a:pt x="1647477" y="1923535"/>
                  </a:lnTo>
                  <a:lnTo>
                    <a:pt x="0" y="1923535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  <p:grpSp>
          <p:nvGrpSpPr>
            <p:cNvPr id="21" name="Group 20"/>
            <p:cNvGrpSpPr/>
            <p:nvPr/>
          </p:nvGrpSpPr>
          <p:grpSpPr>
            <a:xfrm>
              <a:off x="6214993" y="1105188"/>
              <a:ext cx="3629496" cy="3195675"/>
              <a:chOff x="2602093" y="991832"/>
              <a:chExt cx="3629496" cy="3195675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973540" y="1506591"/>
                <a:ext cx="2244441" cy="2394365"/>
                <a:chOff x="7649508" y="1756631"/>
                <a:chExt cx="2244441" cy="2394365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7659901" y="2865379"/>
                  <a:ext cx="2234048" cy="1285617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7650432" y="1756631"/>
                  <a:ext cx="1955985" cy="110874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/>
              <p:cNvSpPr txBox="1"/>
              <p:nvPr/>
            </p:nvSpPr>
            <p:spPr>
              <a:xfrm>
                <a:off x="5286359" y="3586719"/>
                <a:ext cx="945230" cy="60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56406" y="991832"/>
                <a:ext cx="782670" cy="60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02093" y="1410069"/>
                <a:ext cx="611642" cy="60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2922795" y="4674713"/>
            <a:ext cx="5706099" cy="2183287"/>
            <a:chOff x="3195152" y="4828365"/>
            <a:chExt cx="5706099" cy="2183287"/>
          </a:xfrm>
        </p:grpSpPr>
        <p:grpSp>
          <p:nvGrpSpPr>
            <p:cNvPr id="45" name="Group 44"/>
            <p:cNvGrpSpPr/>
            <p:nvPr/>
          </p:nvGrpSpPr>
          <p:grpSpPr>
            <a:xfrm>
              <a:off x="7323954" y="4828365"/>
              <a:ext cx="806051" cy="1616885"/>
              <a:chOff x="3207994" y="2425372"/>
              <a:chExt cx="1020268" cy="2046590"/>
            </a:xfrm>
          </p:grpSpPr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619111">
                <a:off x="3948862" y="2615736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585747">
                <a:off x="3846597" y="3660812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900000">
                <a:off x="3366148" y="2700779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4302" y="3110374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800000">
                <a:off x="3207994" y="2962951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700000">
                <a:off x="3822156" y="2877349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00000">
                <a:off x="3664002" y="2425372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600000">
                <a:off x="3741904" y="3248145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700000">
                <a:off x="3347694" y="3459332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900000">
                <a:off x="3583750" y="3798862"/>
                <a:ext cx="279400" cy="6731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5504865" y="4957175"/>
              <a:ext cx="961569" cy="1466489"/>
              <a:chOff x="5178956" y="2667915"/>
              <a:chExt cx="1217118" cy="1856226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44509">
                <a:off x="6116674" y="2667915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94484">
                <a:off x="6014409" y="3712991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016376">
                <a:off x="5533960" y="2752958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92299">
                <a:off x="5692114" y="3162553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254081">
                <a:off x="5375806" y="3015130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296996">
                <a:off x="5989968" y="2929528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4142565">
                <a:off x="5831814" y="2477551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246218">
                <a:off x="5909716" y="3300324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110691">
                <a:off x="5515506" y="3511511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250922">
                <a:off x="5751562" y="3851041"/>
                <a:ext cx="279400" cy="673100"/>
              </a:xfrm>
              <a:prstGeom prst="rect">
                <a:avLst/>
              </a:prstGeom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3791648" y="4995684"/>
              <a:ext cx="1117088" cy="1461365"/>
              <a:chOff x="7594368" y="2678838"/>
              <a:chExt cx="1413968" cy="1849740"/>
            </a:xfrm>
          </p:grpSpPr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154768">
                <a:off x="8532086" y="2672352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587583">
                <a:off x="8429821" y="3717428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010851">
                <a:off x="7949372" y="2757395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152833">
                <a:off x="8107526" y="3166990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484730">
                <a:off x="7791218" y="3019567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619596">
                <a:off x="8405380" y="2933965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4018378">
                <a:off x="8247226" y="2481988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2600000">
                <a:off x="8325128" y="3304761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7427574">
                <a:off x="7930918" y="3515948"/>
                <a:ext cx="279400" cy="673100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8912112">
                <a:off x="8166974" y="3855478"/>
                <a:ext cx="279400" cy="673100"/>
              </a:xfrm>
              <a:prstGeom prst="rect">
                <a:avLst/>
              </a:prstGeom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3264369" y="5153092"/>
              <a:ext cx="927245" cy="1251164"/>
              <a:chOff x="262584" y="3770752"/>
              <a:chExt cx="1071558" cy="1445890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424332" y="4172856"/>
                <a:ext cx="563143" cy="860996"/>
                <a:chOff x="424332" y="4172856"/>
                <a:chExt cx="563143" cy="860996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424332" y="4172856"/>
                  <a:ext cx="0" cy="860995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/>
                <p:nvPr/>
              </p:nvCxnSpPr>
              <p:spPr>
                <a:xfrm>
                  <a:off x="424332" y="5033852"/>
                  <a:ext cx="563143" cy="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TextBox 84"/>
              <p:cNvSpPr txBox="1"/>
              <p:nvPr/>
            </p:nvSpPr>
            <p:spPr>
              <a:xfrm>
                <a:off x="262584" y="3770752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957116" y="484731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Right Arrow 133"/>
            <p:cNvSpPr/>
            <p:nvPr/>
          </p:nvSpPr>
          <p:spPr>
            <a:xfrm>
              <a:off x="3195152" y="6300566"/>
              <a:ext cx="5706099" cy="711086"/>
            </a:xfrm>
            <a:prstGeom prst="rightArrow">
              <a:avLst>
                <a:gd name="adj1" fmla="val 50000"/>
                <a:gd name="adj2" fmla="val 37498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Degree of platelets alignment</a:t>
              </a: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, </a:t>
              </a:r>
              <a:r>
                <a:rPr kumimoji="0" lang="en-US" sz="1800" b="1" i="1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</a:rPr>
                <a:t>a</a:t>
              </a:r>
              <a:r>
                <a:rPr kumimoji="0" lang="en-US" sz="1800" b="1" i="0" u="none" strike="noStrike" kern="0" cap="none" spc="0" normalizeH="0" baseline="-25000" noProof="0" dirty="0" smtClean="0">
                  <a:ln>
                    <a:noFill/>
                  </a:ln>
                  <a:effectLst/>
                  <a:uLnTx/>
                  <a:uFillTx/>
                </a:rPr>
                <a:t>11</a:t>
              </a:r>
              <a:endParaRPr kumimoji="0" lang="en-US" sz="1800" b="1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0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Modeled variability </a:t>
            </a:r>
            <a:br>
              <a:rPr lang="en-US" sz="3200" dirty="0" smtClean="0"/>
            </a:br>
            <a:r>
              <a:rPr lang="en-US" sz="3200" dirty="0" smtClean="0"/>
              <a:t>from virtual characterization</a:t>
            </a:r>
            <a:br>
              <a:rPr lang="en-US" sz="3200" dirty="0" smtClean="0"/>
            </a:br>
            <a:r>
              <a:rPr lang="en-US" sz="3200" dirty="0" smtClean="0"/>
              <a:t>(stochastic system)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5092700"/>
            <a:ext cx="8938986" cy="1765300"/>
          </a:xfrm>
        </p:spPr>
        <p:txBody>
          <a:bodyPr/>
          <a:lstStyle/>
          <a:p>
            <a:r>
              <a:rPr lang="en-US" sz="2400" dirty="0" smtClean="0"/>
              <a:t>Global (all coupon) </a:t>
            </a:r>
            <a:r>
              <a:rPr lang="en-US" sz="2400" i="1" dirty="0" smtClean="0"/>
              <a:t>a</a:t>
            </a:r>
            <a:r>
              <a:rPr lang="en-US" sz="2400" baseline="-25000" dirty="0" smtClean="0"/>
              <a:t>11</a:t>
            </a:r>
            <a:r>
              <a:rPr lang="en-US" sz="2400" dirty="0" smtClean="0"/>
              <a:t>= 0.45 – 0.55</a:t>
            </a:r>
          </a:p>
          <a:p>
            <a:r>
              <a:rPr lang="en-US" sz="2400" dirty="0" smtClean="0"/>
              <a:t>Enforcing inter-coupon variability of orientation state by modifying the global degree of alignment allows to more realistically model the morphology caused effective composite properties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925041"/>
              </p:ext>
            </p:extLst>
          </p:nvPr>
        </p:nvGraphicFramePr>
        <p:xfrm>
          <a:off x="2615852" y="1901144"/>
          <a:ext cx="45705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240399"/>
              </p:ext>
            </p:extLst>
          </p:nvPr>
        </p:nvGraphicFramePr>
        <p:xfrm>
          <a:off x="7492652" y="1901144"/>
          <a:ext cx="45705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859662" y="3952060"/>
            <a:ext cx="4926217" cy="612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400000">
            <a:off x="214045" y="3398154"/>
            <a:ext cx="3312241" cy="172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Main observations in </a:t>
            </a:r>
            <a:r>
              <a:rPr lang="en-US" sz="3200" dirty="0" err="1" smtClean="0"/>
              <a:t>prepreg</a:t>
            </a:r>
            <a:r>
              <a:rPr lang="en-US" sz="3200" dirty="0" smtClean="0"/>
              <a:t> platelet systems with stochastic orientation state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0236" y="1825624"/>
            <a:ext cx="6327463" cy="4814069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US" sz="2600" dirty="0">
                <a:latin typeface="Myriad Pro Black"/>
              </a:rPr>
              <a:t>The strength of a </a:t>
            </a:r>
            <a:r>
              <a:rPr lang="en-US" sz="2600" dirty="0" smtClean="0">
                <a:latin typeface="Myriad Pro Black"/>
              </a:rPr>
              <a:t>composite increases </a:t>
            </a:r>
            <a:r>
              <a:rPr lang="en-US" sz="2600" dirty="0">
                <a:latin typeface="Myriad Pro Black"/>
              </a:rPr>
              <a:t>with platelet length for a constant thickness (of tape and tensile coupon)</a:t>
            </a:r>
          </a:p>
          <a:p>
            <a:r>
              <a:rPr lang="en-US" sz="2600" dirty="0" smtClean="0">
                <a:latin typeface="Myriad Pro Black"/>
              </a:rPr>
              <a:t>Longer </a:t>
            </a:r>
            <a:r>
              <a:rPr lang="en-US" sz="2600" dirty="0">
                <a:latin typeface="Myriad Pro Black"/>
              </a:rPr>
              <a:t>platelets </a:t>
            </a:r>
            <a:r>
              <a:rPr lang="en-US" sz="2600" dirty="0" smtClean="0">
                <a:latin typeface="Myriad Pro Black"/>
              </a:rPr>
              <a:t>provide </a:t>
            </a:r>
            <a:r>
              <a:rPr lang="en-US" sz="2600" dirty="0">
                <a:latin typeface="Myriad Pro Black"/>
              </a:rPr>
              <a:t>for increased variability in effective properties</a:t>
            </a:r>
          </a:p>
          <a:p>
            <a:r>
              <a:rPr lang="en-US" sz="2600" dirty="0">
                <a:latin typeface="Myriad Pro Black"/>
              </a:rPr>
              <a:t>Thinner tape </a:t>
            </a:r>
            <a:r>
              <a:rPr lang="en-US" sz="2600" dirty="0" smtClean="0">
                <a:latin typeface="Myriad Pro Black"/>
              </a:rPr>
              <a:t>provides for </a:t>
            </a:r>
            <a:r>
              <a:rPr lang="en-US" sz="2600" dirty="0">
                <a:latin typeface="Myriad Pro Black"/>
              </a:rPr>
              <a:t>reduced variability and increased averages of effective properties</a:t>
            </a:r>
          </a:p>
          <a:p>
            <a:r>
              <a:rPr lang="en-US" sz="2600" dirty="0">
                <a:latin typeface="Myriad Pro Black"/>
              </a:rPr>
              <a:t>Effective properties </a:t>
            </a:r>
            <a:r>
              <a:rPr lang="en-US" sz="2600" dirty="0" smtClean="0">
                <a:latin typeface="Myriad Pro Black"/>
              </a:rPr>
              <a:t>depend </a:t>
            </a:r>
            <a:r>
              <a:rPr lang="en-US" sz="2600" dirty="0">
                <a:latin typeface="Myriad Pro Black"/>
              </a:rPr>
              <a:t>on coupon </a:t>
            </a:r>
            <a:r>
              <a:rPr lang="en-US" sz="2600" dirty="0" smtClean="0">
                <a:latin typeface="Myriad Pro Black"/>
              </a:rPr>
              <a:t>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4609" y="1778643"/>
            <a:ext cx="3839131" cy="5084494"/>
            <a:chOff x="95317" y="1752869"/>
            <a:chExt cx="3839131" cy="5084494"/>
          </a:xfrm>
        </p:grpSpPr>
        <p:grpSp>
          <p:nvGrpSpPr>
            <p:cNvPr id="45" name="Group 44"/>
            <p:cNvGrpSpPr/>
            <p:nvPr/>
          </p:nvGrpSpPr>
          <p:grpSpPr>
            <a:xfrm>
              <a:off x="396325" y="1752869"/>
              <a:ext cx="1962321" cy="1960842"/>
              <a:chOff x="1641668" y="1825625"/>
              <a:chExt cx="1962321" cy="196084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62423">
                <a:off x="2379553" y="2200061"/>
                <a:ext cx="503724" cy="121351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cxnSp>
            <p:nvCxnSpPr>
              <p:cNvPr id="9" name="Straight Connector 8"/>
              <p:cNvCxnSpPr/>
              <p:nvPr/>
            </p:nvCxnSpPr>
            <p:spPr>
              <a:xfrm flipV="1">
                <a:off x="1641668" y="2469115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264840" y="3264838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1747431" y="2549367"/>
                <a:ext cx="582669" cy="74009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157664" y="3199843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164170" y="3162320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3264255" y="3045653"/>
                <a:ext cx="69848" cy="2154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149001" y="3312539"/>
                <a:ext cx="73337" cy="243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2049194" y="2218354"/>
                <a:ext cx="345421" cy="6566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362769" y="2158398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004657" y="2263977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702492" y="2771605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986747" y="182562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278259" y="3153363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" name="Straight Arrow Connector 21"/>
              <p:cNvCxnSpPr>
                <a:stCxn id="8" idx="1"/>
              </p:cNvCxnSpPr>
              <p:nvPr/>
            </p:nvCxnSpPr>
            <p:spPr>
              <a:xfrm>
                <a:off x="2396345" y="2716394"/>
                <a:ext cx="649099" cy="777336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398612" y="2609399"/>
                <a:ext cx="679169" cy="10674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766012" y="341713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987602" y="2270988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5317" y="3764126"/>
              <a:ext cx="3839131" cy="3073237"/>
              <a:chOff x="178235" y="3506516"/>
              <a:chExt cx="3839131" cy="307323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78235" y="3506516"/>
                <a:ext cx="2949649" cy="3073237"/>
                <a:chOff x="387785" y="3506516"/>
                <a:chExt cx="2949649" cy="3073237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387785" y="3506516"/>
                  <a:ext cx="2949649" cy="2856092"/>
                  <a:chOff x="4226120" y="3991294"/>
                  <a:chExt cx="2949649" cy="2856092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4226120" y="3991294"/>
                    <a:ext cx="2744721" cy="2856092"/>
                    <a:chOff x="2836707" y="1198900"/>
                    <a:chExt cx="2744721" cy="2856092"/>
                  </a:xfrm>
                </p:grpSpPr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2973540" y="1506591"/>
                      <a:ext cx="2244441" cy="2394365"/>
                      <a:chOff x="7649508" y="1756631"/>
                      <a:chExt cx="2244441" cy="2394365"/>
                    </a:xfrm>
                  </p:grpSpPr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>
                        <a:off x="7659901" y="2865379"/>
                        <a:ext cx="2234048" cy="1285617"/>
                      </a:xfrm>
                      <a:prstGeom prst="straightConnector1">
                        <a:avLst/>
                      </a:prstGeom>
                      <a:ln>
                        <a:tailEnd type="stealth" w="lg" len="lg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Straight Arrow Connector 32"/>
                      <p:cNvCxnSpPr/>
                      <p:nvPr/>
                    </p:nvCxnSpPr>
                    <p:spPr>
                      <a:xfrm flipV="1">
                        <a:off x="7650432" y="1756631"/>
                        <a:ext cx="1955985" cy="1108749"/>
                      </a:xfrm>
                      <a:prstGeom prst="straightConnector1">
                        <a:avLst/>
                      </a:prstGeom>
                      <a:ln>
                        <a:tailEnd type="stealth" w="lg" len="lg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Straight Arrow Connector 33"/>
                      <p:cNvCxnSpPr/>
                      <p:nvPr/>
                    </p:nvCxnSpPr>
                    <p:spPr>
                      <a:xfrm flipV="1">
                        <a:off x="7649508" y="2322760"/>
                        <a:ext cx="2729" cy="538320"/>
                      </a:xfrm>
                      <a:prstGeom prst="straightConnector1">
                        <a:avLst/>
                      </a:prstGeom>
                      <a:ln>
                        <a:tailEnd type="stealth" w="lg" len="lg"/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5204402" y="3685660"/>
                      <a:ext cx="37702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i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</a:t>
                      </a:r>
                      <a:r>
                        <a:rPr lang="en-US" baseline="-25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lang="en-US" baseline="-25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4459194" y="1198900"/>
                      <a:ext cx="37702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i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</a:t>
                      </a:r>
                      <a:r>
                        <a:rPr lang="en-US" baseline="-25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endParaRPr lang="en-US" baseline="-25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2836707" y="1661750"/>
                      <a:ext cx="37702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b="1" i="1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</a:t>
                      </a:r>
                      <a:r>
                        <a:rPr lang="en-US" baseline="-25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lang="en-US" baseline="-25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p:grpSp>
              <p:pic>
                <p:nvPicPr>
                  <p:cNvPr id="27" name="Picture 26"/>
                  <p:cNvPicPr>
                    <a:picLocks noChangeAspect="1"/>
                  </p:cNvPicPr>
                  <p:nvPr/>
                </p:nvPicPr>
                <p:blipFill>
                  <a:blip r:embed="rId4"/>
                  <a:srcRect l="8223" t="5594" r="7261" b="4922"/>
                  <a:stretch>
                    <a:fillRect/>
                  </a:stretch>
                </p:blipFill>
                <p:spPr>
                  <a:xfrm>
                    <a:off x="4980780" y="4141076"/>
                    <a:ext cx="2194989" cy="2580399"/>
                  </a:xfrm>
                  <a:custGeom>
                    <a:avLst/>
                    <a:gdLst>
                      <a:gd name="connsiteX0" fmla="*/ 0 w 2194989"/>
                      <a:gd name="connsiteY0" fmla="*/ 0 h 2580399"/>
                      <a:gd name="connsiteX1" fmla="*/ 2194989 w 2194989"/>
                      <a:gd name="connsiteY1" fmla="*/ 0 h 2580399"/>
                      <a:gd name="connsiteX2" fmla="*/ 2194989 w 2194989"/>
                      <a:gd name="connsiteY2" fmla="*/ 2580399 h 2580399"/>
                      <a:gd name="connsiteX3" fmla="*/ 0 w 2194989"/>
                      <a:gd name="connsiteY3" fmla="*/ 2580399 h 2580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4989" h="2580399">
                        <a:moveTo>
                          <a:pt x="0" y="0"/>
                        </a:moveTo>
                        <a:lnTo>
                          <a:pt x="2194989" y="0"/>
                        </a:lnTo>
                        <a:lnTo>
                          <a:pt x="2194989" y="2580399"/>
                        </a:lnTo>
                        <a:lnTo>
                          <a:pt x="0" y="2580399"/>
                        </a:lnTo>
                        <a:close/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  <a:scene3d>
                    <a:camera prst="isometricTopUp"/>
                    <a:lightRig rig="threePt" dir="t"/>
                  </a:scene3d>
                  <a:sp3d extrusionH="82550"/>
                </p:spPr>
              </p:pic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1545561" y="5819877"/>
                  <a:ext cx="978428" cy="759876"/>
                  <a:chOff x="1545561" y="5819877"/>
                  <a:chExt cx="978428" cy="759876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 flipV="1">
                    <a:off x="1845420" y="5819877"/>
                    <a:ext cx="678569" cy="38869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1886387" y="5853776"/>
                    <a:ext cx="17442" cy="310885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1545561" y="6074395"/>
                    <a:ext cx="2487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2" name="Straight Connector 41"/>
                  <p:cNvCxnSpPr/>
                  <p:nvPr/>
                </p:nvCxnSpPr>
                <p:spPr>
                  <a:xfrm flipV="1">
                    <a:off x="1837326" y="5894269"/>
                    <a:ext cx="678569" cy="388695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/>
                  <p:cNvCxnSpPr/>
                  <p:nvPr/>
                </p:nvCxnSpPr>
                <p:spPr>
                  <a:xfrm flipH="1" flipV="1">
                    <a:off x="1903829" y="6268868"/>
                    <a:ext cx="17442" cy="310885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0" name="Down Arrow 49"/>
              <p:cNvSpPr/>
              <p:nvPr/>
            </p:nvSpPr>
            <p:spPr>
              <a:xfrm>
                <a:off x="2632736" y="5389378"/>
                <a:ext cx="1384630" cy="477987"/>
              </a:xfrm>
              <a:prstGeom prst="downArrow">
                <a:avLst>
                  <a:gd name="adj1" fmla="val 50000"/>
                  <a:gd name="adj2" fmla="val 65587"/>
                </a:avLst>
              </a:prstGeom>
              <a:scene3d>
                <a:camera prst="isometricTopUp"/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Down Arrow 50"/>
              <p:cNvSpPr/>
              <p:nvPr/>
            </p:nvSpPr>
            <p:spPr>
              <a:xfrm flipV="1">
                <a:off x="357000" y="3915038"/>
                <a:ext cx="1384630" cy="477987"/>
              </a:xfrm>
              <a:prstGeom prst="downArrow">
                <a:avLst>
                  <a:gd name="adj1" fmla="val 50000"/>
                  <a:gd name="adj2" fmla="val 65587"/>
                </a:avLst>
              </a:prstGeom>
              <a:scene3d>
                <a:camera prst="isometricTopUp"/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Rectangle 47"/>
          <p:cNvSpPr/>
          <p:nvPr/>
        </p:nvSpPr>
        <p:spPr>
          <a:xfrm rot="16200000">
            <a:off x="3397535" y="3580145"/>
            <a:ext cx="4114387" cy="5926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Supported by experimental observations of different research groups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20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/>
              <a:t>Meso</a:t>
            </a:r>
            <a:r>
              <a:rPr lang="en-US" sz="4800" dirty="0" smtClean="0"/>
              <a:t>-structure </a:t>
            </a:r>
            <a:br>
              <a:rPr lang="en-US" sz="4800" dirty="0" smtClean="0"/>
            </a:br>
            <a:r>
              <a:rPr lang="en-US" sz="4800" dirty="0" smtClean="0"/>
              <a:t>descriptors &amp; characteristics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062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Descriptors and characteristics </a:t>
            </a:r>
            <a:br>
              <a:rPr lang="en-US" sz="3200" dirty="0" smtClean="0"/>
            </a:br>
            <a:r>
              <a:rPr lang="en-US" sz="3200" dirty="0" smtClean="0"/>
              <a:t>of the platelet composite </a:t>
            </a:r>
            <a:br>
              <a:rPr lang="en-US" sz="3200" dirty="0" smtClean="0"/>
            </a:br>
            <a:r>
              <a:rPr lang="en-US" sz="3200" dirty="0" err="1" smtClean="0"/>
              <a:t>meso</a:t>
            </a:r>
            <a:r>
              <a:rPr lang="en-US" sz="3200" dirty="0" smtClean="0"/>
              <a:t>-structure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34" name="Group 333"/>
          <p:cNvGrpSpPr/>
          <p:nvPr/>
        </p:nvGrpSpPr>
        <p:grpSpPr>
          <a:xfrm>
            <a:off x="4507132" y="2184492"/>
            <a:ext cx="3216204" cy="4536983"/>
            <a:chOff x="3791370" y="2348507"/>
            <a:chExt cx="3216204" cy="4536983"/>
          </a:xfrm>
        </p:grpSpPr>
        <p:grpSp>
          <p:nvGrpSpPr>
            <p:cNvPr id="230" name="Group 229"/>
            <p:cNvGrpSpPr/>
            <p:nvPr/>
          </p:nvGrpSpPr>
          <p:grpSpPr>
            <a:xfrm>
              <a:off x="3791370" y="4029398"/>
              <a:ext cx="2949649" cy="2856092"/>
              <a:chOff x="4226120" y="3991294"/>
              <a:chExt cx="2949649" cy="2856092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4226120" y="3991294"/>
                <a:ext cx="2744721" cy="2856092"/>
                <a:chOff x="2836707" y="1198900"/>
                <a:chExt cx="2744721" cy="2856092"/>
              </a:xfrm>
            </p:grpSpPr>
            <p:grpSp>
              <p:nvGrpSpPr>
                <p:cNvPr id="86" name="Group 85"/>
                <p:cNvGrpSpPr/>
                <p:nvPr/>
              </p:nvGrpSpPr>
              <p:grpSpPr>
                <a:xfrm>
                  <a:off x="2973540" y="1506591"/>
                  <a:ext cx="2244441" cy="2394365"/>
                  <a:chOff x="7649508" y="1756631"/>
                  <a:chExt cx="2244441" cy="2394365"/>
                </a:xfrm>
              </p:grpSpPr>
              <p:cxnSp>
                <p:nvCxnSpPr>
                  <p:cNvPr id="90" name="Straight Arrow Connector 89"/>
                  <p:cNvCxnSpPr/>
                  <p:nvPr/>
                </p:nvCxnSpPr>
                <p:spPr>
                  <a:xfrm>
                    <a:off x="7659901" y="2865379"/>
                    <a:ext cx="2234048" cy="1285617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90"/>
                  <p:cNvCxnSpPr/>
                  <p:nvPr/>
                </p:nvCxnSpPr>
                <p:spPr>
                  <a:xfrm flipV="1">
                    <a:off x="7650432" y="1756631"/>
                    <a:ext cx="1955985" cy="1108749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 flipV="1">
                    <a:off x="7649508" y="2322760"/>
                    <a:ext cx="2729" cy="538320"/>
                  </a:xfrm>
                  <a:prstGeom prst="straightConnector1">
                    <a:avLst/>
                  </a:prstGeom>
                  <a:ln>
                    <a:tailEnd type="stealth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7" name="TextBox 86"/>
                <p:cNvSpPr txBox="1"/>
                <p:nvPr/>
              </p:nvSpPr>
              <p:spPr>
                <a:xfrm>
                  <a:off x="5204402" y="3685660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1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459194" y="1198900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2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836707" y="1661750"/>
                  <a:ext cx="3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i="1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x</a:t>
                  </a:r>
                  <a:r>
                    <a:rPr lang="en-US" baseline="-250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3</a:t>
                  </a:r>
                  <a:endParaRPr lang="en-US" baseline="-25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pic>
            <p:nvPicPr>
              <p:cNvPr id="225" name="Picture 224"/>
              <p:cNvPicPr>
                <a:picLocks noChangeAspect="1"/>
              </p:cNvPicPr>
              <p:nvPr/>
            </p:nvPicPr>
            <p:blipFill>
              <a:blip r:embed="rId3"/>
              <a:srcRect l="8223" t="5594" r="7261" b="4922"/>
              <a:stretch>
                <a:fillRect/>
              </a:stretch>
            </p:blipFill>
            <p:spPr>
              <a:xfrm>
                <a:off x="4980780" y="4141076"/>
                <a:ext cx="2194989" cy="2580399"/>
              </a:xfrm>
              <a:custGeom>
                <a:avLst/>
                <a:gdLst>
                  <a:gd name="connsiteX0" fmla="*/ 0 w 2194989"/>
                  <a:gd name="connsiteY0" fmla="*/ 0 h 2580399"/>
                  <a:gd name="connsiteX1" fmla="*/ 2194989 w 2194989"/>
                  <a:gd name="connsiteY1" fmla="*/ 0 h 2580399"/>
                  <a:gd name="connsiteX2" fmla="*/ 2194989 w 2194989"/>
                  <a:gd name="connsiteY2" fmla="*/ 2580399 h 2580399"/>
                  <a:gd name="connsiteX3" fmla="*/ 0 w 2194989"/>
                  <a:gd name="connsiteY3" fmla="*/ 2580399 h 2580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4989" h="2580399">
                    <a:moveTo>
                      <a:pt x="0" y="0"/>
                    </a:moveTo>
                    <a:lnTo>
                      <a:pt x="2194989" y="0"/>
                    </a:lnTo>
                    <a:lnTo>
                      <a:pt x="2194989" y="2580399"/>
                    </a:lnTo>
                    <a:lnTo>
                      <a:pt x="0" y="2580399"/>
                    </a:lnTo>
                    <a:close/>
                  </a:path>
                </a:pathLst>
              </a:custGeom>
              <a:ln>
                <a:solidFill>
                  <a:schemeClr val="tx1"/>
                </a:solidFill>
              </a:ln>
              <a:scene3d>
                <a:camera prst="isometricTopUp"/>
                <a:lightRig rig="threePt" dir="t"/>
              </a:scene3d>
              <a:sp3d extrusionH="82550"/>
            </p:spPr>
          </p:pic>
        </p:grpSp>
        <p:grpSp>
          <p:nvGrpSpPr>
            <p:cNvPr id="329" name="Group 328"/>
            <p:cNvGrpSpPr/>
            <p:nvPr/>
          </p:nvGrpSpPr>
          <p:grpSpPr>
            <a:xfrm>
              <a:off x="5045253" y="2348507"/>
              <a:ext cx="1962321" cy="1960842"/>
              <a:chOff x="5528043" y="2359561"/>
              <a:chExt cx="1962321" cy="1960842"/>
            </a:xfrm>
          </p:grpSpPr>
          <p:pic>
            <p:nvPicPr>
              <p:cNvPr id="284" name="Picture 28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262423">
                <a:off x="6265928" y="2733997"/>
                <a:ext cx="503724" cy="1213516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  <a:sp3d extrusionH="31750"/>
            </p:spPr>
          </p:pic>
          <p:cxnSp>
            <p:nvCxnSpPr>
              <p:cNvPr id="286" name="Straight Connector 285"/>
              <p:cNvCxnSpPr/>
              <p:nvPr/>
            </p:nvCxnSpPr>
            <p:spPr>
              <a:xfrm flipV="1">
                <a:off x="5528043" y="3003051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flipV="1">
                <a:off x="6151215" y="3798774"/>
                <a:ext cx="418501" cy="762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/>
              <p:cNvCxnSpPr/>
              <p:nvPr/>
            </p:nvCxnSpPr>
            <p:spPr>
              <a:xfrm>
                <a:off x="5633806" y="3083303"/>
                <a:ext cx="582669" cy="74009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7044039" y="3733779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>
                <a:off x="7050545" y="3696256"/>
                <a:ext cx="113289" cy="14126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9" name="Straight Arrow Connector 298"/>
              <p:cNvCxnSpPr/>
              <p:nvPr/>
            </p:nvCxnSpPr>
            <p:spPr>
              <a:xfrm flipH="1">
                <a:off x="7150630" y="3579589"/>
                <a:ext cx="69848" cy="2154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/>
              <p:cNvCxnSpPr/>
              <p:nvPr/>
            </p:nvCxnSpPr>
            <p:spPr>
              <a:xfrm flipV="1">
                <a:off x="7035376" y="3846475"/>
                <a:ext cx="73337" cy="2436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/>
              <p:cNvCxnSpPr/>
              <p:nvPr/>
            </p:nvCxnSpPr>
            <p:spPr>
              <a:xfrm flipV="1">
                <a:off x="5935569" y="2752290"/>
                <a:ext cx="345421" cy="6566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/>
              <p:cNvCxnSpPr/>
              <p:nvPr/>
            </p:nvCxnSpPr>
            <p:spPr>
              <a:xfrm>
                <a:off x="6249144" y="2692334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/>
              <p:cNvCxnSpPr/>
              <p:nvPr/>
            </p:nvCxnSpPr>
            <p:spPr>
              <a:xfrm>
                <a:off x="5891032" y="2797913"/>
                <a:ext cx="127283" cy="15845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6" name="TextBox 315"/>
              <p:cNvSpPr txBox="1"/>
              <p:nvPr/>
            </p:nvSpPr>
            <p:spPr>
              <a:xfrm>
                <a:off x="5588867" y="3305541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5873122" y="2359561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>
                <a:off x="7164634" y="368729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20" name="Straight Arrow Connector 319"/>
              <p:cNvCxnSpPr>
                <a:stCxn id="284" idx="1"/>
              </p:cNvCxnSpPr>
              <p:nvPr/>
            </p:nvCxnSpPr>
            <p:spPr>
              <a:xfrm>
                <a:off x="6282720" y="3250330"/>
                <a:ext cx="649099" cy="777336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4" name="Straight Arrow Connector 323"/>
              <p:cNvCxnSpPr/>
              <p:nvPr/>
            </p:nvCxnSpPr>
            <p:spPr>
              <a:xfrm flipV="1">
                <a:off x="6284987" y="3143335"/>
                <a:ext cx="679169" cy="106747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7" name="TextBox 326"/>
              <p:cNvSpPr txBox="1"/>
              <p:nvPr/>
            </p:nvSpPr>
            <p:spPr>
              <a:xfrm>
                <a:off x="6652387" y="395107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" name="TextBox 327"/>
              <p:cNvSpPr txBox="1"/>
              <p:nvPr/>
            </p:nvSpPr>
            <p:spPr>
              <a:xfrm>
                <a:off x="6873977" y="280492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33" name="Group 332"/>
          <p:cNvGrpSpPr/>
          <p:nvPr/>
        </p:nvGrpSpPr>
        <p:grpSpPr>
          <a:xfrm>
            <a:off x="131686" y="1867573"/>
            <a:ext cx="4748744" cy="4768601"/>
            <a:chOff x="204256" y="1867573"/>
            <a:chExt cx="4748744" cy="4768601"/>
          </a:xfrm>
        </p:grpSpPr>
        <p:pic>
          <p:nvPicPr>
            <p:cNvPr id="117" name="Picture 1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3507" flipH="1" flipV="1">
              <a:off x="1286899" y="4026218"/>
              <a:ext cx="627975" cy="77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34469" flipH="1">
              <a:off x="2280178" y="4037937"/>
              <a:ext cx="627975" cy="77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Rectangle 119"/>
            <p:cNvSpPr/>
            <p:nvPr/>
          </p:nvSpPr>
          <p:spPr>
            <a:xfrm>
              <a:off x="747597" y="4724122"/>
              <a:ext cx="2435092" cy="69573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Structure of a Composite System</a:t>
              </a:r>
              <a:endParaRPr lang="en-US" b="1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04256" y="3351100"/>
              <a:ext cx="1600200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Platelet Geometry</a:t>
              </a:r>
              <a:endParaRPr lang="en-US" b="1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334544" y="3351100"/>
              <a:ext cx="1600200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Composite Morphology</a:t>
              </a:r>
              <a:endParaRPr lang="en-US" b="1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95300" y="1867573"/>
              <a:ext cx="1768474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Geometrical Arrangement/ Overlapping</a:t>
              </a:r>
              <a:endParaRPr lang="en-US" b="1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358104" y="1867573"/>
              <a:ext cx="1334762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Orientation State</a:t>
              </a:r>
              <a:endParaRPr lang="en-US" b="1" dirty="0"/>
            </a:p>
          </p:txBody>
        </p:sp>
        <p:pic>
          <p:nvPicPr>
            <p:cNvPr id="129" name="Picture 12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56671" flipH="1" flipV="1">
              <a:off x="2048360" y="2648297"/>
              <a:ext cx="605488" cy="74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" name="Picture 12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6439" flipH="1">
              <a:off x="2664205" y="2653581"/>
              <a:ext cx="605488" cy="74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" name="Rectangle 131"/>
            <p:cNvSpPr/>
            <p:nvPr/>
          </p:nvSpPr>
          <p:spPr>
            <a:xfrm>
              <a:off x="729099" y="5940435"/>
              <a:ext cx="2435092" cy="695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Effective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Properties &amp; Variability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3" name="Down Arrow 132"/>
            <p:cNvSpPr/>
            <p:nvPr/>
          </p:nvSpPr>
          <p:spPr>
            <a:xfrm>
              <a:off x="1386323" y="5556469"/>
              <a:ext cx="1212283" cy="283556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3798109" y="1867573"/>
              <a:ext cx="1154891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Platelets Count</a:t>
              </a:r>
              <a:endParaRPr lang="en-US" b="1" dirty="0"/>
            </a:p>
          </p:txBody>
        </p:sp>
        <p:pic>
          <p:nvPicPr>
            <p:cNvPr id="332" name="Picture 33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77261" flipH="1">
              <a:off x="3420961" y="2627050"/>
              <a:ext cx="605488" cy="74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744028" y="2853293"/>
            <a:ext cx="3122082" cy="2663207"/>
            <a:chOff x="8694549" y="2931416"/>
            <a:chExt cx="3122082" cy="2663207"/>
          </a:xfrm>
        </p:grpSpPr>
        <p:sp>
          <p:nvSpPr>
            <p:cNvPr id="49" name="Rectangle 48"/>
            <p:cNvSpPr/>
            <p:nvPr/>
          </p:nvSpPr>
          <p:spPr>
            <a:xfrm>
              <a:off x="8992584" y="2931416"/>
              <a:ext cx="2435092" cy="8823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Composite System </a:t>
              </a:r>
            </a:p>
            <a:p>
              <a:pPr algn="ctr"/>
              <a:r>
                <a:rPr lang="en-US" b="1" dirty="0" smtClean="0"/>
                <a:t>of Platelets</a:t>
              </a:r>
              <a:endParaRPr lang="en-US" b="1" dirty="0"/>
            </a:p>
          </p:txBody>
        </p:sp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43509" flipH="1">
              <a:off x="9447188" y="3761141"/>
              <a:ext cx="627975" cy="77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06462" flipH="1" flipV="1">
              <a:off x="10350733" y="3774842"/>
              <a:ext cx="627975" cy="77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8694549" y="4469980"/>
              <a:ext cx="1448557" cy="112464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Complex System</a:t>
              </a:r>
              <a:endParaRPr lang="en-US" b="1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368074" y="4469980"/>
              <a:ext cx="1448557" cy="112464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Highly Redundant Structure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26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Orientation state </a:t>
            </a:r>
            <a:br>
              <a:rPr lang="en-US" sz="3200" dirty="0" smtClean="0"/>
            </a:br>
            <a:r>
              <a:rPr lang="en-US" sz="3200" dirty="0" smtClean="0"/>
              <a:t>in a platelet composite system: </a:t>
            </a:r>
            <a:br>
              <a:rPr lang="en-US" sz="3200" dirty="0" smtClean="0"/>
            </a:br>
            <a:r>
              <a:rPr lang="en-US" sz="3200" dirty="0" smtClean="0"/>
              <a:t>stochastic or deterministic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6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728806" y="4267968"/>
            <a:ext cx="2788409" cy="2999934"/>
            <a:chOff x="4935734" y="4059238"/>
            <a:chExt cx="3052535" cy="3284096"/>
          </a:xfrm>
        </p:grpSpPr>
        <p:grpSp>
          <p:nvGrpSpPr>
            <p:cNvPr id="6" name="Group 5"/>
            <p:cNvGrpSpPr/>
            <p:nvPr/>
          </p:nvGrpSpPr>
          <p:grpSpPr>
            <a:xfrm>
              <a:off x="5628369" y="4059238"/>
              <a:ext cx="2359900" cy="3284096"/>
              <a:chOff x="3792157" y="2949341"/>
              <a:chExt cx="2359900" cy="328409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87154" y="2949341"/>
                <a:ext cx="1564903" cy="3284096"/>
                <a:chOff x="4898408" y="3043385"/>
                <a:chExt cx="1564903" cy="3284096"/>
              </a:xfrm>
              <a:scene3d>
                <a:camera prst="isometricTopUp"/>
                <a:lightRig rig="threePt" dir="t"/>
              </a:scene3d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4898408" y="3043385"/>
                  <a:ext cx="1564903" cy="3284096"/>
                </a:xfrm>
                <a:prstGeom prst="rect">
                  <a:avLst/>
                </a:prstGeom>
                <a:solidFill>
                  <a:schemeClr val="bg1"/>
                </a:solidFill>
                <a:sp3d extrusionH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/>
                <a:srcRect l="38972" t="1078" r="23555" b="23158"/>
                <a:stretch>
                  <a:fillRect/>
                </a:stretch>
              </p:blipFill>
              <p:spPr>
                <a:xfrm>
                  <a:off x="4904680" y="3058624"/>
                  <a:ext cx="1558631" cy="3252136"/>
                </a:xfrm>
                <a:custGeom>
                  <a:avLst/>
                  <a:gdLst>
                    <a:gd name="connsiteX0" fmla="*/ 0 w 1564903"/>
                    <a:gd name="connsiteY0" fmla="*/ 0 h 3284096"/>
                    <a:gd name="connsiteX1" fmla="*/ 1564903 w 1564903"/>
                    <a:gd name="connsiteY1" fmla="*/ 0 h 3284096"/>
                    <a:gd name="connsiteX2" fmla="*/ 1564903 w 1564903"/>
                    <a:gd name="connsiteY2" fmla="*/ 3284096 h 3284096"/>
                    <a:gd name="connsiteX3" fmla="*/ 0 w 1564903"/>
                    <a:gd name="connsiteY3" fmla="*/ 3284096 h 32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64903" h="3284096">
                      <a:moveTo>
                        <a:pt x="0" y="0"/>
                      </a:moveTo>
                      <a:lnTo>
                        <a:pt x="1564903" y="0"/>
                      </a:lnTo>
                      <a:lnTo>
                        <a:pt x="1564903" y="3284096"/>
                      </a:lnTo>
                      <a:lnTo>
                        <a:pt x="0" y="3284096"/>
                      </a:lnTo>
                      <a:close/>
                    </a:path>
                  </a:pathLst>
                </a:custGeom>
                <a:sp3d extrusionH="57150"/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4195678" y="3237608"/>
                <a:ext cx="1564903" cy="2179011"/>
                <a:chOff x="6586186" y="3091489"/>
                <a:chExt cx="1564903" cy="2179011"/>
              </a:xfrm>
              <a:scene3d>
                <a:camera prst="isometricTopUp"/>
                <a:lightRig rig="threePt" dir="t"/>
              </a:scene3d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6586186" y="3091489"/>
                  <a:ext cx="1564903" cy="2179011"/>
                </a:xfrm>
                <a:prstGeom prst="rect">
                  <a:avLst/>
                </a:prstGeom>
                <a:solidFill>
                  <a:schemeClr val="bg1"/>
                </a:solidFill>
                <a:sp3d extrusionH="635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0610" t="16436" r="30498" b="32602"/>
                <a:stretch/>
              </p:blipFill>
              <p:spPr>
                <a:xfrm>
                  <a:off x="6594562" y="3093429"/>
                  <a:ext cx="1556527" cy="2169341"/>
                </a:xfrm>
                <a:custGeom>
                  <a:avLst/>
                  <a:gdLst>
                    <a:gd name="connsiteX0" fmla="*/ 0 w 1564903"/>
                    <a:gd name="connsiteY0" fmla="*/ 0 h 2606788"/>
                    <a:gd name="connsiteX1" fmla="*/ 1564903 w 1564903"/>
                    <a:gd name="connsiteY1" fmla="*/ 0 h 2606788"/>
                    <a:gd name="connsiteX2" fmla="*/ 1564903 w 1564903"/>
                    <a:gd name="connsiteY2" fmla="*/ 2606788 h 2606788"/>
                    <a:gd name="connsiteX3" fmla="*/ 0 w 1564903"/>
                    <a:gd name="connsiteY3" fmla="*/ 2606788 h 260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64903" h="2606788">
                      <a:moveTo>
                        <a:pt x="0" y="0"/>
                      </a:moveTo>
                      <a:lnTo>
                        <a:pt x="1564903" y="0"/>
                      </a:lnTo>
                      <a:lnTo>
                        <a:pt x="1564903" y="2606788"/>
                      </a:lnTo>
                      <a:lnTo>
                        <a:pt x="0" y="2606788"/>
                      </a:lnTo>
                      <a:close/>
                    </a:path>
                  </a:pathLst>
                </a:custGeom>
                <a:sp3d extrusionH="63500"/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3792157" y="3534725"/>
                <a:ext cx="1564905" cy="1020671"/>
                <a:chOff x="8404547" y="3111543"/>
                <a:chExt cx="1564905" cy="1020671"/>
              </a:xfrm>
              <a:scene3d>
                <a:camera prst="isometricTopUp"/>
                <a:lightRig rig="threePt" dir="t"/>
              </a:scene3d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8404547" y="3111543"/>
                  <a:ext cx="1564905" cy="1020671"/>
                </a:xfrm>
                <a:prstGeom prst="rect">
                  <a:avLst/>
                </a:prstGeom>
                <a:solidFill>
                  <a:schemeClr val="bg1"/>
                </a:solidFill>
                <a:sp3d extrusionH="635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138" t="15806" r="4172" b="49418"/>
                <a:stretch/>
              </p:blipFill>
              <p:spPr>
                <a:xfrm>
                  <a:off x="8415609" y="3117174"/>
                  <a:ext cx="1553843" cy="1006985"/>
                </a:xfrm>
                <a:custGeom>
                  <a:avLst/>
                  <a:gdLst>
                    <a:gd name="connsiteX0" fmla="*/ 0 w 1571175"/>
                    <a:gd name="connsiteY0" fmla="*/ 0 h 1923535"/>
                    <a:gd name="connsiteX1" fmla="*/ 1571175 w 1571175"/>
                    <a:gd name="connsiteY1" fmla="*/ 0 h 1923535"/>
                    <a:gd name="connsiteX2" fmla="*/ 1571175 w 1571175"/>
                    <a:gd name="connsiteY2" fmla="*/ 1923535 h 1923535"/>
                    <a:gd name="connsiteX3" fmla="*/ 0 w 1571175"/>
                    <a:gd name="connsiteY3" fmla="*/ 1923535 h 19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1175" h="1923535">
                      <a:moveTo>
                        <a:pt x="0" y="0"/>
                      </a:moveTo>
                      <a:lnTo>
                        <a:pt x="1571175" y="0"/>
                      </a:lnTo>
                      <a:lnTo>
                        <a:pt x="1571175" y="1923535"/>
                      </a:lnTo>
                      <a:lnTo>
                        <a:pt x="0" y="1923535"/>
                      </a:lnTo>
                      <a:close/>
                    </a:path>
                  </a:pathLst>
                </a:custGeom>
                <a:sp3d extrusionH="63500"/>
              </p:spPr>
            </p:pic>
          </p:grpSp>
        </p:grpSp>
        <p:grpSp>
          <p:nvGrpSpPr>
            <p:cNvPr id="7" name="Group 6"/>
            <p:cNvGrpSpPr/>
            <p:nvPr/>
          </p:nvGrpSpPr>
          <p:grpSpPr>
            <a:xfrm>
              <a:off x="4935734" y="4422606"/>
              <a:ext cx="1558637" cy="1749926"/>
              <a:chOff x="2786549" y="1686674"/>
              <a:chExt cx="1558637" cy="174992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973540" y="2071679"/>
                <a:ext cx="995369" cy="1126529"/>
                <a:chOff x="7649508" y="2321719"/>
                <a:chExt cx="995369" cy="1126529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7659901" y="2865379"/>
                  <a:ext cx="984976" cy="582869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7650432" y="2321719"/>
                  <a:ext cx="876661" cy="54366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3968160" y="3067268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1</a:t>
                </a:r>
                <a:endParaRPr lang="en-US" baseline="-25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719086" y="1686674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2</a:t>
                </a:r>
                <a:endParaRPr lang="en-US" baseline="-25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786549" y="1728826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smtClean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3</a:t>
                </a:r>
                <a:endParaRPr lang="en-US" baseline="-25000" dirty="0"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6898857" y="1878493"/>
            <a:ext cx="2949222" cy="2357126"/>
            <a:chOff x="0" y="4151690"/>
            <a:chExt cx="3228580" cy="2580399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4464144"/>
              <a:ext cx="1440519" cy="1839328"/>
              <a:chOff x="2836707" y="1661750"/>
              <a:chExt cx="1440519" cy="183932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973540" y="2072720"/>
                <a:ext cx="992521" cy="1107800"/>
                <a:chOff x="7649508" y="2322760"/>
                <a:chExt cx="992521" cy="1107800"/>
              </a:xfrm>
            </p:grpSpPr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7659901" y="2865379"/>
                  <a:ext cx="982128" cy="565181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7650432" y="2361921"/>
                  <a:ext cx="888170" cy="50346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7649508" y="2322760"/>
                  <a:ext cx="2729" cy="538320"/>
                </a:xfrm>
                <a:prstGeom prst="straightConnector1">
                  <a:avLst/>
                </a:prstGeom>
                <a:ln>
                  <a:tailEnd type="stealth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3900200" y="3131746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617254" y="1703388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836707" y="1661750"/>
                <a:ext cx="3770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baseline="-25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3</a:t>
                </a:r>
                <a:endParaRPr lang="en-US" baseline="-250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rcRect l="8223" t="5594" r="7261" b="4922"/>
            <a:stretch>
              <a:fillRect/>
            </a:stretch>
          </p:blipFill>
          <p:spPr>
            <a:xfrm>
              <a:off x="1033591" y="4151690"/>
              <a:ext cx="2194989" cy="2580399"/>
            </a:xfrm>
            <a:custGeom>
              <a:avLst/>
              <a:gdLst>
                <a:gd name="connsiteX0" fmla="*/ 0 w 2194989"/>
                <a:gd name="connsiteY0" fmla="*/ 0 h 2580399"/>
                <a:gd name="connsiteX1" fmla="*/ 2194989 w 2194989"/>
                <a:gd name="connsiteY1" fmla="*/ 0 h 2580399"/>
                <a:gd name="connsiteX2" fmla="*/ 2194989 w 2194989"/>
                <a:gd name="connsiteY2" fmla="*/ 2580399 h 2580399"/>
                <a:gd name="connsiteX3" fmla="*/ 0 w 2194989"/>
                <a:gd name="connsiteY3" fmla="*/ 2580399 h 258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4989" h="2580399">
                  <a:moveTo>
                    <a:pt x="0" y="0"/>
                  </a:moveTo>
                  <a:lnTo>
                    <a:pt x="2194989" y="0"/>
                  </a:lnTo>
                  <a:lnTo>
                    <a:pt x="2194989" y="2580399"/>
                  </a:lnTo>
                  <a:lnTo>
                    <a:pt x="0" y="2580399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  <a:scene3d>
              <a:camera prst="isometricTopUp"/>
              <a:lightRig rig="threePt" dir="t"/>
            </a:scene3d>
            <a:sp3d extrusionH="82550"/>
          </p:spPr>
        </p:pic>
      </p:grpSp>
      <p:pic>
        <p:nvPicPr>
          <p:cNvPr id="54" name="Picture 2" descr="Image result for continuous fiber prepr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4" y="1989490"/>
            <a:ext cx="2740878" cy="16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155886" y="3918068"/>
            <a:ext cx="2435092" cy="4289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Precursor CF Tape</a:t>
            </a:r>
            <a:endParaRPr lang="en-US" b="1" dirty="0"/>
          </a:p>
        </p:txBody>
      </p:sp>
      <p:sp>
        <p:nvSpPr>
          <p:cNvPr id="62" name="Rectangle 61"/>
          <p:cNvSpPr/>
          <p:nvPr/>
        </p:nvSpPr>
        <p:spPr>
          <a:xfrm>
            <a:off x="3387529" y="3071806"/>
            <a:ext cx="3185745" cy="7049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Platelet System with </a:t>
            </a:r>
          </a:p>
          <a:p>
            <a:pPr algn="ctr"/>
            <a:r>
              <a:rPr lang="en-US" b="1" dirty="0" smtClean="0"/>
              <a:t>Stochastic Orientation State</a:t>
            </a:r>
            <a:endParaRPr lang="en-US" b="1" dirty="0"/>
          </a:p>
        </p:txBody>
      </p:sp>
      <p:sp>
        <p:nvSpPr>
          <p:cNvPr id="63" name="Rectangle 62"/>
          <p:cNvSpPr/>
          <p:nvPr/>
        </p:nvSpPr>
        <p:spPr>
          <a:xfrm>
            <a:off x="3381375" y="4633052"/>
            <a:ext cx="3185745" cy="7049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Platelet System with Deterministic Orientation State</a:t>
            </a:r>
            <a:endParaRPr lang="en-US" b="1" dirty="0"/>
          </a:p>
        </p:txBody>
      </p:sp>
      <p:pic>
        <p:nvPicPr>
          <p:cNvPr id="64" name="Picture 6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90715">
            <a:off x="2601254" y="4229123"/>
            <a:ext cx="737418" cy="91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2032" flipH="1">
            <a:off x="2623592" y="3190402"/>
            <a:ext cx="749145" cy="9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ight Arrow 65"/>
          <p:cNvSpPr/>
          <p:nvPr/>
        </p:nvSpPr>
        <p:spPr>
          <a:xfrm rot="5400000">
            <a:off x="8996895" y="3996309"/>
            <a:ext cx="3321710" cy="407734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10666957" y="3255484"/>
            <a:ext cx="15028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latin typeface="Times New Roman" charset="0"/>
                <a:ea typeface="Times New Roman" charset="0"/>
                <a:cs typeface="Times New Roman" charset="0"/>
              </a:rPr>
              <a:t>Improved </a:t>
            </a:r>
          </a:p>
          <a:p>
            <a:pPr algn="ctr"/>
            <a:r>
              <a:rPr lang="en-US" sz="1700" i="1" dirty="0" smtClean="0">
                <a:latin typeface="Times New Roman" charset="0"/>
                <a:ea typeface="Times New Roman" charset="0"/>
                <a:cs typeface="Times New Roman" charset="0"/>
              </a:rPr>
              <a:t>Hierarchical </a:t>
            </a:r>
          </a:p>
          <a:p>
            <a:pPr algn="ctr"/>
            <a:r>
              <a:rPr lang="en-US" sz="1700" i="1" dirty="0" smtClean="0">
                <a:latin typeface="Times New Roman" charset="0"/>
                <a:ea typeface="Times New Roman" charset="0"/>
                <a:cs typeface="Times New Roman" charset="0"/>
              </a:rPr>
              <a:t>Organization </a:t>
            </a:r>
          </a:p>
          <a:p>
            <a:pPr algn="ctr"/>
            <a:r>
              <a:rPr lang="en-US" sz="1700" i="1" dirty="0" smtClean="0">
                <a:latin typeface="Times New Roman" charset="0"/>
                <a:ea typeface="Times New Roman" charset="0"/>
                <a:cs typeface="Times New Roman" charset="0"/>
              </a:rPr>
              <a:t>of </a:t>
            </a:r>
          </a:p>
          <a:p>
            <a:pPr algn="ctr"/>
            <a:r>
              <a:rPr lang="en-US" sz="1700" i="1" dirty="0" smtClean="0">
                <a:latin typeface="Times New Roman" charset="0"/>
                <a:ea typeface="Times New Roman" charset="0"/>
                <a:cs typeface="Times New Roman" charset="0"/>
              </a:rPr>
              <a:t>Composite </a:t>
            </a:r>
          </a:p>
          <a:p>
            <a:pPr algn="ctr"/>
            <a:r>
              <a:rPr lang="en-US" sz="1700" i="1" dirty="0" smtClean="0">
                <a:latin typeface="Times New Roman" charset="0"/>
                <a:ea typeface="Times New Roman" charset="0"/>
                <a:cs typeface="Times New Roman" charset="0"/>
              </a:rPr>
              <a:t>Structure</a:t>
            </a:r>
            <a:endParaRPr lang="en-US" sz="17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8" name="Down Arrow 67"/>
          <p:cNvSpPr/>
          <p:nvPr/>
        </p:nvSpPr>
        <p:spPr>
          <a:xfrm>
            <a:off x="4417630" y="5488979"/>
            <a:ext cx="1212283" cy="283556"/>
          </a:xfrm>
          <a:prstGeom prst="down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488232" y="5861031"/>
            <a:ext cx="3071081" cy="6957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Engineered/Semi-Controlled Morphology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0" name="Down Arrow 69"/>
          <p:cNvSpPr/>
          <p:nvPr/>
        </p:nvSpPr>
        <p:spPr>
          <a:xfrm flipV="1">
            <a:off x="4417629" y="2659477"/>
            <a:ext cx="1212283" cy="283556"/>
          </a:xfrm>
          <a:prstGeom prst="down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471506" y="1843160"/>
            <a:ext cx="3071081" cy="6957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Uncontrolled Irregular Morphology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Implications of structure descriptors for composite performance characteristics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2059" y="2012592"/>
            <a:ext cx="11212303" cy="4343758"/>
            <a:chOff x="362059" y="2012592"/>
            <a:chExt cx="11212303" cy="4343758"/>
          </a:xfrm>
        </p:grpSpPr>
        <p:sp>
          <p:nvSpPr>
            <p:cNvPr id="19" name="Rectangle 18"/>
            <p:cNvSpPr/>
            <p:nvPr/>
          </p:nvSpPr>
          <p:spPr>
            <a:xfrm>
              <a:off x="380660" y="5524776"/>
              <a:ext cx="2023969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Orientation State</a:t>
              </a:r>
              <a:endParaRPr lang="en-US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5692" y="2384429"/>
              <a:ext cx="2023969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Platelets Count</a:t>
              </a:r>
              <a:endParaRPr lang="en-US" b="1" dirty="0"/>
            </a:p>
          </p:txBody>
        </p:sp>
        <p:sp>
          <p:nvSpPr>
            <p:cNvPr id="25" name="Down Arrow 24"/>
            <p:cNvSpPr/>
            <p:nvPr/>
          </p:nvSpPr>
          <p:spPr>
            <a:xfrm rot="16200000">
              <a:off x="2663705" y="5538845"/>
              <a:ext cx="649892" cy="803436"/>
            </a:xfrm>
            <a:prstGeom prst="downArrow">
              <a:avLst>
                <a:gd name="adj1" fmla="val 50000"/>
                <a:gd name="adj2" fmla="val 24124"/>
              </a:avLst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72597" y="5553840"/>
              <a:ext cx="4293761" cy="695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Orthotropic mechanical properties of a platelet are a function of orientation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62059" y="3471460"/>
              <a:ext cx="7597398" cy="1839834"/>
              <a:chOff x="566710" y="4527769"/>
              <a:chExt cx="7597398" cy="183983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585311" y="5533728"/>
                <a:ext cx="2023969" cy="831574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/>
                  <a:t>Platelet Geometry</a:t>
                </a:r>
                <a:endParaRPr lang="en-US" b="1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66710" y="4527769"/>
                <a:ext cx="2023969" cy="831574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Geometrical Arrangement/ </a:t>
                </a:r>
                <a:r>
                  <a:rPr lang="en-US" b="1" dirty="0" smtClean="0"/>
                  <a:t>Overlapping</a:t>
                </a:r>
                <a:endParaRPr lang="en-US" b="1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92989" y="5145006"/>
                <a:ext cx="4271119" cy="69573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Efficiency of load transfer (stress sharing)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04526" flipH="1" flipV="1">
                <a:off x="2712009" y="5289297"/>
                <a:ext cx="870718" cy="1078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18113" flipH="1">
                <a:off x="2751758" y="4664343"/>
                <a:ext cx="870718" cy="1078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3672597" y="2871548"/>
              <a:ext cx="4293761" cy="695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Internal redundancy of composite system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672597" y="2034963"/>
              <a:ext cx="4293761" cy="695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Variability of morphology descriptors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74693" flipH="1" flipV="1">
              <a:off x="2569793" y="2567948"/>
              <a:ext cx="870718" cy="107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09772" flipH="1">
              <a:off x="2584053" y="2003270"/>
              <a:ext cx="870718" cy="107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41442" flipH="1">
              <a:off x="7956884" y="3106983"/>
              <a:ext cx="964160" cy="119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6052" flipH="1" flipV="1">
              <a:off x="8064968" y="4798813"/>
              <a:ext cx="870718" cy="107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12951" flipH="1" flipV="1">
              <a:off x="8074033" y="3921379"/>
              <a:ext cx="870718" cy="107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9208270" y="3908410"/>
              <a:ext cx="2366092" cy="103775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Effective Properties</a:t>
              </a:r>
              <a:endParaRPr lang="en-US" b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9189108" y="2012592"/>
              <a:ext cx="2366092" cy="103775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Variability </a:t>
              </a:r>
            </a:p>
            <a:p>
              <a:pPr algn="ctr"/>
              <a:r>
                <a:rPr lang="en-US" b="1" dirty="0" smtClean="0"/>
                <a:t>of Effective Properties</a:t>
              </a:r>
              <a:endParaRPr lang="en-US" b="1" dirty="0"/>
            </a:p>
          </p:txBody>
        </p:sp>
        <p:sp>
          <p:nvSpPr>
            <p:cNvPr id="41" name="Down Arrow 40"/>
            <p:cNvSpPr/>
            <p:nvPr/>
          </p:nvSpPr>
          <p:spPr>
            <a:xfrm rot="16200000">
              <a:off x="8298682" y="1972076"/>
              <a:ext cx="530678" cy="702297"/>
            </a:xfrm>
            <a:prstGeom prst="downArrow">
              <a:avLst>
                <a:gd name="adj1" fmla="val 50000"/>
                <a:gd name="adj2" fmla="val 24124"/>
              </a:avLst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2" descr="Image result for curved arrows"/>
            <p:cNvPicPr>
              <a:picLocks noChangeAspect="1" noChangeArrowheads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92442">
              <a:off x="7501500" y="3138003"/>
              <a:ext cx="1739293" cy="535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23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Implications of structure descriptors for composite performance characteristics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62059" y="3471460"/>
            <a:ext cx="7597398" cy="1839834"/>
            <a:chOff x="566710" y="4527769"/>
            <a:chExt cx="7597398" cy="1839834"/>
          </a:xfrm>
        </p:grpSpPr>
        <p:sp>
          <p:nvSpPr>
            <p:cNvPr id="21" name="Rectangle 20"/>
            <p:cNvSpPr/>
            <p:nvPr/>
          </p:nvSpPr>
          <p:spPr>
            <a:xfrm>
              <a:off x="585311" y="5533728"/>
              <a:ext cx="2023969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Platelet Geometry</a:t>
              </a:r>
              <a:endParaRPr lang="en-US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6710" y="4527769"/>
              <a:ext cx="2023969" cy="83157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Geometrical Arrangement/ </a:t>
              </a:r>
              <a:r>
                <a:rPr lang="en-US" b="1" dirty="0" smtClean="0"/>
                <a:t>Overlapping</a:t>
              </a:r>
              <a:endParaRPr lang="en-US" b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92989" y="5145006"/>
              <a:ext cx="4271119" cy="69573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Efficiency of load transfer (stress sharing)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26" flipH="1" flipV="1">
              <a:off x="2712009" y="5289297"/>
              <a:ext cx="870718" cy="107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8113" flipH="1">
              <a:off x="2751758" y="4664343"/>
              <a:ext cx="870718" cy="107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2951" flipH="1" flipV="1">
            <a:off x="8074033" y="3921379"/>
            <a:ext cx="870718" cy="107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9208270" y="3908410"/>
            <a:ext cx="2366092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Effective Properties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9189108" y="2012592"/>
            <a:ext cx="2366092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Variability </a:t>
            </a:r>
          </a:p>
          <a:p>
            <a:pPr algn="ctr"/>
            <a:r>
              <a:rPr lang="en-US" b="1" dirty="0" smtClean="0"/>
              <a:t>of Effective Properties</a:t>
            </a:r>
            <a:endParaRPr lang="en-US" b="1" dirty="0"/>
          </a:p>
        </p:txBody>
      </p:sp>
      <p:pic>
        <p:nvPicPr>
          <p:cNvPr id="42" name="Picture 2" descr="Image result for curved arrows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2442">
            <a:off x="7501500" y="3138003"/>
            <a:ext cx="1739293" cy="5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011680"/>
            <a:ext cx="8729662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7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Stress transfer efficiency</a:t>
            </a:r>
            <a:br>
              <a:rPr lang="en-US" sz="3200" dirty="0" smtClean="0"/>
            </a:br>
            <a:r>
              <a:rPr lang="en-US" sz="3200" dirty="0" smtClean="0"/>
              <a:t>&amp;</a:t>
            </a:r>
            <a:br>
              <a:rPr lang="en-US" sz="3200" dirty="0" smtClean="0"/>
            </a:br>
            <a:r>
              <a:rPr lang="en-US" sz="3200" dirty="0" smtClean="0"/>
              <a:t>composite system performance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7B84C-03EE-4335-ABA4-DCC7DD3356BC}" type="slidenum">
              <a:rPr lang="en-US" smtClean="0"/>
              <a:t>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955097" y="1869724"/>
            <a:ext cx="486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Platelets support more in-plane stress &amp; fracture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99778" y="4491653"/>
            <a:ext cx="523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Interlaminar</a:t>
            </a:r>
            <a:r>
              <a:rPr lang="en-US" b="1" dirty="0" smtClean="0"/>
              <a:t> stresses are greater to cause </a:t>
            </a:r>
            <a:r>
              <a:rPr lang="en-US" b="1" dirty="0" err="1" smtClean="0"/>
              <a:t>disbonding</a:t>
            </a:r>
            <a:endParaRPr lang="en-US" b="1" dirty="0"/>
          </a:p>
        </p:txBody>
      </p:sp>
      <p:pic>
        <p:nvPicPr>
          <p:cNvPr id="20" name="Picture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6"/>
          <a:stretch/>
        </p:blipFill>
        <p:spPr>
          <a:xfrm>
            <a:off x="279927" y="3774589"/>
            <a:ext cx="4957293" cy="29515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29" y="1737674"/>
            <a:ext cx="3833297" cy="19473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1392742" y="2960817"/>
            <a:ext cx="1487266" cy="652925"/>
            <a:chOff x="2139148" y="1413103"/>
            <a:chExt cx="2031890" cy="892021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3001818" y="1413103"/>
              <a:ext cx="868219" cy="521823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001818" y="1413103"/>
              <a:ext cx="0" cy="42949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2468097" y="1413103"/>
              <a:ext cx="533723" cy="244824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684417" y="1842594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49273" y="1708930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39148" y="1535514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999778" y="1921720"/>
            <a:ext cx="5072928" cy="2454561"/>
            <a:chOff x="7075978" y="1896320"/>
            <a:chExt cx="5072928" cy="2454561"/>
          </a:xfrm>
        </p:grpSpPr>
        <p:grpSp>
          <p:nvGrpSpPr>
            <p:cNvPr id="33" name="Group 32"/>
            <p:cNvGrpSpPr/>
            <p:nvPr/>
          </p:nvGrpSpPr>
          <p:grpSpPr>
            <a:xfrm>
              <a:off x="8728640" y="1896320"/>
              <a:ext cx="3420266" cy="2454561"/>
              <a:chOff x="5426640" y="1896320"/>
              <a:chExt cx="3420266" cy="2454561"/>
            </a:xfrm>
          </p:grpSpPr>
          <p:pic>
            <p:nvPicPr>
              <p:cNvPr id="9" name="Content Placeholder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6640" y="2308505"/>
                <a:ext cx="3420266" cy="1778539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6165975" y="1896320"/>
                <a:ext cx="2338020" cy="2454561"/>
                <a:chOff x="6165975" y="1896320"/>
                <a:chExt cx="2338020" cy="2454561"/>
              </a:xfrm>
            </p:grpSpPr>
            <p:sp>
              <p:nvSpPr>
                <p:cNvPr id="15" name="Up Arrow 14"/>
                <p:cNvSpPr/>
                <p:nvPr/>
              </p:nvSpPr>
              <p:spPr>
                <a:xfrm rot="7507676">
                  <a:off x="7727615" y="3574501"/>
                  <a:ext cx="1278656" cy="274104"/>
                </a:xfrm>
                <a:prstGeom prst="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isometricOffAxis1Left">
                    <a:rot lat="1344305" lon="3049979" rev="201911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Up Arrow 16"/>
                <p:cNvSpPr/>
                <p:nvPr/>
              </p:nvSpPr>
              <p:spPr>
                <a:xfrm rot="7507676" flipH="1" flipV="1">
                  <a:off x="5604983" y="2457312"/>
                  <a:ext cx="1410918" cy="288934"/>
                </a:xfrm>
                <a:prstGeom prst="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isometricOffAxis1Left">
                    <a:rot lat="1292714" lon="3692253" rev="390433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5" name="Rectangle 34"/>
            <p:cNvSpPr/>
            <p:nvPr/>
          </p:nvSpPr>
          <p:spPr>
            <a:xfrm>
              <a:off x="7075978" y="2280647"/>
              <a:ext cx="1625500" cy="81057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More Efficient</a:t>
              </a:r>
              <a:endParaRPr lang="en-US" b="1" dirty="0"/>
            </a:p>
          </p:txBody>
        </p:sp>
      </p:grpSp>
      <p:sp>
        <p:nvSpPr>
          <p:cNvPr id="37" name="Rectangle 36"/>
          <p:cNvSpPr/>
          <p:nvPr/>
        </p:nvSpPr>
        <p:spPr>
          <a:xfrm rot="16200000">
            <a:off x="4005978" y="3978591"/>
            <a:ext cx="4382843" cy="10377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/>
              <a:t>Stress Transfer</a:t>
            </a:r>
            <a:endParaRPr lang="en-US" sz="22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7047683" y="4435025"/>
            <a:ext cx="5025023" cy="2566575"/>
            <a:chOff x="7123883" y="4142925"/>
            <a:chExt cx="5025023" cy="2566575"/>
          </a:xfrm>
        </p:grpSpPr>
        <p:grpSp>
          <p:nvGrpSpPr>
            <p:cNvPr id="34" name="Group 33"/>
            <p:cNvGrpSpPr/>
            <p:nvPr/>
          </p:nvGrpSpPr>
          <p:grpSpPr>
            <a:xfrm>
              <a:off x="8728640" y="4142925"/>
              <a:ext cx="3420266" cy="2566575"/>
              <a:chOff x="5426640" y="4088963"/>
              <a:chExt cx="3420266" cy="256657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6640" y="4564291"/>
                <a:ext cx="3420266" cy="1778538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6044255" y="4088963"/>
                <a:ext cx="2525697" cy="2566575"/>
                <a:chOff x="6044255" y="4088963"/>
                <a:chExt cx="2525697" cy="2566575"/>
              </a:xfrm>
            </p:grpSpPr>
            <p:sp>
              <p:nvSpPr>
                <p:cNvPr id="18" name="Up Arrow 17"/>
                <p:cNvSpPr/>
                <p:nvPr/>
              </p:nvSpPr>
              <p:spPr>
                <a:xfrm rot="7507676">
                  <a:off x="7793572" y="5879158"/>
                  <a:ext cx="1278656" cy="274104"/>
                </a:xfrm>
                <a:prstGeom prst="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isometricOffAxis1Left">
                    <a:rot lat="1344305" lon="3049979" rev="201911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Up Arrow 18"/>
                <p:cNvSpPr/>
                <p:nvPr/>
              </p:nvSpPr>
              <p:spPr>
                <a:xfrm rot="7507676" flipH="1" flipV="1">
                  <a:off x="5483263" y="4649955"/>
                  <a:ext cx="1410918" cy="288934"/>
                </a:xfrm>
                <a:prstGeom prst="up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scene3d>
                  <a:camera prst="isometricOffAxis1Left">
                    <a:rot lat="1292714" lon="3692253" rev="390433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7123883" y="4585341"/>
              <a:ext cx="1604757" cy="81381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Less </a:t>
              </a:r>
            </a:p>
            <a:p>
              <a:pPr algn="ctr"/>
              <a:r>
                <a:rPr lang="en-US" sz="2000" b="1" dirty="0" smtClean="0"/>
                <a:t>Efficient</a:t>
              </a:r>
              <a:endParaRPr lang="en-US" sz="2000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670889" y="3340026"/>
            <a:ext cx="1487266" cy="652925"/>
            <a:chOff x="2139148" y="1413103"/>
            <a:chExt cx="2031890" cy="892021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3001818" y="1413103"/>
              <a:ext cx="868219" cy="521823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3001818" y="1413103"/>
              <a:ext cx="0" cy="42949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2468097" y="1413103"/>
              <a:ext cx="533723" cy="244824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684417" y="1842594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749273" y="1708930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39148" y="1535514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610600" y="5936446"/>
            <a:ext cx="1487266" cy="652925"/>
            <a:chOff x="2139148" y="1413103"/>
            <a:chExt cx="2031890" cy="892021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3001818" y="1413103"/>
              <a:ext cx="868219" cy="521823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3001818" y="1413103"/>
              <a:ext cx="0" cy="429490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2468097" y="1413103"/>
              <a:ext cx="533723" cy="244824"/>
            </a:xfrm>
            <a:prstGeom prst="straightConnector1">
              <a:avLst/>
            </a:prstGeom>
            <a:ln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684417" y="1842594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749273" y="1708930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139148" y="1535514"/>
              <a:ext cx="486621" cy="46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 rot="16200000">
            <a:off x="-199417" y="2171121"/>
            <a:ext cx="1967669" cy="10600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Array of Aligned Staggered Platelets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1689804" y="3768332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804" y="3768332"/>
                <a:ext cx="360099" cy="276999"/>
              </a:xfrm>
              <a:prstGeom prst="rect">
                <a:avLst/>
              </a:prstGeom>
              <a:blipFill>
                <a:blip r:embed="rId7"/>
                <a:stretch>
                  <a:fillRect l="-10169" r="-4237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1714186" y="6364600"/>
                <a:ext cx="3600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4186" y="6364600"/>
                <a:ext cx="360099" cy="276999"/>
              </a:xfrm>
              <a:prstGeom prst="rect">
                <a:avLst/>
              </a:prstGeom>
              <a:blipFill>
                <a:blip r:embed="rId8"/>
                <a:stretch>
                  <a:fillRect l="-10169" r="-4237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Picture 2" descr="Image result for curved arrows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355" flipH="1">
            <a:off x="6600079" y="3478142"/>
            <a:ext cx="1739293" cy="5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mage result for curved arrows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355" flipH="1">
            <a:off x="6620633" y="6073565"/>
            <a:ext cx="1739293" cy="5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0299503" y="2317449"/>
            <a:ext cx="180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Thinner platelets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0321329" y="4917021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Thicker platelets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795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rdueCMSCblu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dueCMSCblue" id="{6B4544CF-F132-4CF4-A0F3-E8DC1250736A}" vid="{03586690-58CA-4489-85B5-C9475D3C6D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PurdueCMSCblue</Template>
  <TotalTime>6748</TotalTime>
  <Words>2266</Words>
  <Application>Microsoft Office PowerPoint</Application>
  <PresentationFormat>Widescreen</PresentationFormat>
  <Paragraphs>648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Calibri</vt:lpstr>
      <vt:lpstr>Myriad Pro Black</vt:lpstr>
      <vt:lpstr>Wingdings</vt:lpstr>
      <vt:lpstr>Myriad Pro</vt:lpstr>
      <vt:lpstr>SWItal</vt:lpstr>
      <vt:lpstr>Times New Roman</vt:lpstr>
      <vt:lpstr>Cambria Math</vt:lpstr>
      <vt:lpstr>Calibri Light</vt:lpstr>
      <vt:lpstr>Arial</vt:lpstr>
      <vt:lpstr>PurdueCMSCblue</vt:lpstr>
      <vt:lpstr>Analysis of tensile properties in a prepreg platelet molded composite system</vt:lpstr>
      <vt:lpstr>Performance Analysis  &amp; Understanding of  structure-property relationship</vt:lpstr>
      <vt:lpstr>Hierarchical subordination in a prepreg molded composite system</vt:lpstr>
      <vt:lpstr>Meso-structure  descriptors &amp; characteristics</vt:lpstr>
      <vt:lpstr>Descriptors and characteristics  of the platelet composite  meso-structure</vt:lpstr>
      <vt:lpstr>Orientation state  in a platelet composite system:  stochastic or deterministic</vt:lpstr>
      <vt:lpstr>Implications of structure descriptors for composite performance characteristics</vt:lpstr>
      <vt:lpstr>Implications of structure descriptors for composite performance characteristics</vt:lpstr>
      <vt:lpstr>Stress transfer efficiency &amp; composite system performance</vt:lpstr>
      <vt:lpstr>What defines stress transfer efficiency?</vt:lpstr>
      <vt:lpstr>Implications of structure descriptors for composite performance characteristics</vt:lpstr>
      <vt:lpstr>Two ways  to vary the platelets count (stochastic &amp; deterministic systems)</vt:lpstr>
      <vt:lpstr>Implications of structure descriptors for composite performance characteristics</vt:lpstr>
      <vt:lpstr>Alignment of platelets is a significant feature of orientation state</vt:lpstr>
      <vt:lpstr>Orientation tensor as an up-scale measure  of orientation disorder  in a system of many platelets</vt:lpstr>
      <vt:lpstr>Domain and sub-domains:  importance of local effects</vt:lpstr>
      <vt:lpstr>Example of stochastic orientation state build-up with platelets count</vt:lpstr>
      <vt:lpstr>ambiguous relationships  between morphological descriptors  of a complex system</vt:lpstr>
      <vt:lpstr>Computational modeling of progressive damage in a stochastic platelet composite system</vt:lpstr>
      <vt:lpstr>Fundamental premises for computational modeling  of damaged deformation</vt:lpstr>
      <vt:lpstr>Continuum damage mechanics based material model of a platelet</vt:lpstr>
      <vt:lpstr>Algorithm in image of reality:  physical vs model  stochastic morphology</vt:lpstr>
      <vt:lpstr>demonstration</vt:lpstr>
      <vt:lpstr>structure-property relationship  in prepreg platelet systems</vt:lpstr>
      <vt:lpstr>Influential factors for composite effective properties (stochastic system)</vt:lpstr>
      <vt:lpstr>Platelets count (fixed platelet size) &amp;  Stochastic orientation state</vt:lpstr>
      <vt:lpstr>Distribution of local platelets alignment as function of coupon thickness (virtual, 2D-random)</vt:lpstr>
      <vt:lpstr>coupon thickness effect on tensile properties (stochastic system):  experimental &amp; simulated</vt:lpstr>
      <vt:lpstr>Effect of increased platelet length  on stiffness &amp; strength  of stochastic system</vt:lpstr>
      <vt:lpstr>Case-study: platelet length effect on performance characteristics of a stochastic system</vt:lpstr>
      <vt:lpstr>simulated Platelet length effect  on stiffness &amp; strength  in a stochastic system</vt:lpstr>
      <vt:lpstr>Platelet length-to-thickness ratio  &amp; efficiency of stress transfer (stochastic system)</vt:lpstr>
      <vt:lpstr>Effect of using thinner platelets (thinner tape): concept</vt:lpstr>
      <vt:lpstr>Effect of using thinner platelets (thinner tape): analysis results</vt:lpstr>
      <vt:lpstr>Effect of platelets alignment on effective tensile properties: experimental (narrow platelet)</vt:lpstr>
      <vt:lpstr>improved performance with increased platelets alignment (stochastic system): analysis</vt:lpstr>
      <vt:lpstr>Modeled variability  from virtual characterization (stochastic system)</vt:lpstr>
      <vt:lpstr>Main observations in prepreg platelet systems with stochastic orientation state</vt:lpstr>
    </vt:vector>
  </TitlesOfParts>
  <Company>Engineering Computer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R Denos</dc:creator>
  <cp:lastModifiedBy>Kravchenko, Sergii</cp:lastModifiedBy>
  <cp:revision>328</cp:revision>
  <cp:lastPrinted>2017-10-26T12:10:19Z</cp:lastPrinted>
  <dcterms:created xsi:type="dcterms:W3CDTF">2017-10-09T14:01:20Z</dcterms:created>
  <dcterms:modified xsi:type="dcterms:W3CDTF">2017-10-31T20:46:52Z</dcterms:modified>
</cp:coreProperties>
</file>